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6" r:id="rId3"/>
    <p:sldId id="281" r:id="rId4"/>
    <p:sldId id="318" r:id="rId5"/>
    <p:sldId id="258" r:id="rId6"/>
    <p:sldId id="319" r:id="rId7"/>
    <p:sldId id="280" r:id="rId8"/>
    <p:sldId id="291" r:id="rId9"/>
    <p:sldId id="292" r:id="rId10"/>
    <p:sldId id="293" r:id="rId11"/>
    <p:sldId id="317" r:id="rId12"/>
    <p:sldId id="257" r:id="rId13"/>
    <p:sldId id="263" r:id="rId14"/>
    <p:sldId id="265" r:id="rId15"/>
    <p:sldId id="264" r:id="rId16"/>
    <p:sldId id="267" r:id="rId17"/>
    <p:sldId id="331" r:id="rId18"/>
    <p:sldId id="269" r:id="rId19"/>
    <p:sldId id="279" r:id="rId20"/>
    <p:sldId id="320" r:id="rId21"/>
    <p:sldId id="321" r:id="rId22"/>
    <p:sldId id="290" r:id="rId23"/>
    <p:sldId id="294" r:id="rId24"/>
    <p:sldId id="295" r:id="rId25"/>
    <p:sldId id="296" r:id="rId26"/>
    <p:sldId id="298" r:id="rId27"/>
    <p:sldId id="297" r:id="rId28"/>
    <p:sldId id="299" r:id="rId29"/>
    <p:sldId id="300" r:id="rId30"/>
    <p:sldId id="301" r:id="rId31"/>
    <p:sldId id="302" r:id="rId32"/>
    <p:sldId id="303" r:id="rId33"/>
    <p:sldId id="304" r:id="rId34"/>
    <p:sldId id="322" r:id="rId35"/>
    <p:sldId id="283" r:id="rId36"/>
    <p:sldId id="286" r:id="rId37"/>
    <p:sldId id="284" r:id="rId38"/>
    <p:sldId id="287" r:id="rId39"/>
    <p:sldId id="288" r:id="rId40"/>
    <p:sldId id="289" r:id="rId41"/>
    <p:sldId id="323" r:id="rId42"/>
    <p:sldId id="310" r:id="rId43"/>
    <p:sldId id="311" r:id="rId44"/>
    <p:sldId id="312" r:id="rId45"/>
    <p:sldId id="324" r:id="rId46"/>
    <p:sldId id="305" r:id="rId47"/>
    <p:sldId id="306" r:id="rId48"/>
    <p:sldId id="307" r:id="rId49"/>
    <p:sldId id="308" r:id="rId50"/>
    <p:sldId id="309" r:id="rId51"/>
    <p:sldId id="260" r:id="rId52"/>
    <p:sldId id="259" r:id="rId53"/>
    <p:sldId id="261" r:id="rId54"/>
    <p:sldId id="275" r:id="rId55"/>
    <p:sldId id="325" r:id="rId56"/>
    <p:sldId id="313" r:id="rId57"/>
    <p:sldId id="268" r:id="rId58"/>
    <p:sldId id="271" r:id="rId59"/>
    <p:sldId id="326" r:id="rId60"/>
    <p:sldId id="327" r:id="rId61"/>
    <p:sldId id="266" r:id="rId62"/>
    <p:sldId id="272" r:id="rId63"/>
    <p:sldId id="273" r:id="rId64"/>
    <p:sldId id="274" r:id="rId65"/>
    <p:sldId id="276" r:id="rId66"/>
    <p:sldId id="277" r:id="rId67"/>
    <p:sldId id="278" r:id="rId68"/>
    <p:sldId id="328" r:id="rId69"/>
    <p:sldId id="282" r:id="rId70"/>
    <p:sldId id="329" r:id="rId71"/>
    <p:sldId id="330" r:id="rId72"/>
    <p:sldId id="314" r:id="rId73"/>
    <p:sldId id="315" r:id="rId7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CCF8"/>
    <a:srgbClr val="CDA7F3"/>
    <a:srgbClr val="A763EB"/>
    <a:srgbClr val="E0C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638801-D33D-448D-8CAF-F1042E31A5D1}" type="doc">
      <dgm:prSet loTypeId="urn:microsoft.com/office/officeart/2005/8/layout/hProcess9" loCatId="process" qsTypeId="urn:microsoft.com/office/officeart/2005/8/quickstyle/simple1" qsCatId="simple" csTypeId="urn:microsoft.com/office/officeart/2005/8/colors/accent1_2" csCatId="accent1" phldr="1"/>
      <dgm:spPr/>
    </dgm:pt>
    <dgm:pt modelId="{F10E55AF-51EE-4AC2-A273-7864CA0A8F79}">
      <dgm:prSet phldrT="[Texto]"/>
      <dgm:spPr/>
      <dgm:t>
        <a:bodyPr/>
        <a:lstStyle/>
        <a:p>
          <a:r>
            <a:rPr lang="es-MX" dirty="0" smtClean="0"/>
            <a:t>Inicio del Proceso Electoral </a:t>
          </a:r>
        </a:p>
        <a:p>
          <a:r>
            <a:rPr lang="es-MX" b="1" dirty="0" smtClean="0"/>
            <a:t>8 de septiembre</a:t>
          </a:r>
          <a:endParaRPr lang="es-MX" b="1" dirty="0"/>
        </a:p>
      </dgm:t>
    </dgm:pt>
    <dgm:pt modelId="{93970029-03FF-4BAF-9237-CA7BC8A9E0EB}" type="parTrans" cxnId="{573867BE-47A7-4FCD-B75D-674290DD5CBC}">
      <dgm:prSet/>
      <dgm:spPr/>
      <dgm:t>
        <a:bodyPr/>
        <a:lstStyle/>
        <a:p>
          <a:endParaRPr lang="es-MX"/>
        </a:p>
      </dgm:t>
    </dgm:pt>
    <dgm:pt modelId="{52C8B8C7-5EE4-4EE3-8B17-E578BC06F5D5}" type="sibTrans" cxnId="{573867BE-47A7-4FCD-B75D-674290DD5CBC}">
      <dgm:prSet/>
      <dgm:spPr/>
      <dgm:t>
        <a:bodyPr/>
        <a:lstStyle/>
        <a:p>
          <a:endParaRPr lang="es-MX"/>
        </a:p>
      </dgm:t>
    </dgm:pt>
    <dgm:pt modelId="{C4DF1973-C418-404B-81C1-5C3E6B0FB2E4}">
      <dgm:prSet phldrT="[Texto]"/>
      <dgm:spPr/>
      <dgm:t>
        <a:bodyPr/>
        <a:lstStyle/>
        <a:p>
          <a:r>
            <a:rPr lang="es-MX" dirty="0" smtClean="0"/>
            <a:t>Precampañas Electorales</a:t>
          </a:r>
        </a:p>
        <a:p>
          <a:r>
            <a:rPr lang="es-MX" b="1" i="0" dirty="0" smtClean="0"/>
            <a:t>14 de diciembre de 2017 al 11 de febrero de 2018</a:t>
          </a:r>
          <a:endParaRPr lang="es-MX" dirty="0"/>
        </a:p>
      </dgm:t>
    </dgm:pt>
    <dgm:pt modelId="{DF78C0E1-3378-4CD2-A039-23539653A347}" type="parTrans" cxnId="{ACD8C525-84A5-45B4-B4EB-22A477E50DB4}">
      <dgm:prSet/>
      <dgm:spPr/>
      <dgm:t>
        <a:bodyPr/>
        <a:lstStyle/>
        <a:p>
          <a:endParaRPr lang="es-MX"/>
        </a:p>
      </dgm:t>
    </dgm:pt>
    <dgm:pt modelId="{ED70228E-3044-4D39-88FA-7A53A74CF8B5}" type="sibTrans" cxnId="{ACD8C525-84A5-45B4-B4EB-22A477E50DB4}">
      <dgm:prSet/>
      <dgm:spPr/>
      <dgm:t>
        <a:bodyPr/>
        <a:lstStyle/>
        <a:p>
          <a:endParaRPr lang="es-MX"/>
        </a:p>
      </dgm:t>
    </dgm:pt>
    <dgm:pt modelId="{3890D03B-98DA-48C0-8274-E6DBFE54A35A}">
      <dgm:prSet phldrT="[Texto]"/>
      <dgm:spPr/>
      <dgm:t>
        <a:bodyPr/>
        <a:lstStyle/>
        <a:p>
          <a:r>
            <a:rPr lang="es-MX" dirty="0" smtClean="0"/>
            <a:t>Jornada Electoral</a:t>
          </a:r>
        </a:p>
        <a:p>
          <a:r>
            <a:rPr lang="es-MX" b="1" dirty="0" smtClean="0"/>
            <a:t>1 de julio de 2018</a:t>
          </a:r>
          <a:endParaRPr lang="es-MX" dirty="0"/>
        </a:p>
      </dgm:t>
    </dgm:pt>
    <dgm:pt modelId="{2A9DA210-1464-4F5F-86E3-8816727AB9F1}" type="parTrans" cxnId="{29F172F4-1855-4D1A-91FA-E59938333476}">
      <dgm:prSet/>
      <dgm:spPr/>
      <dgm:t>
        <a:bodyPr/>
        <a:lstStyle/>
        <a:p>
          <a:endParaRPr lang="es-MX"/>
        </a:p>
      </dgm:t>
    </dgm:pt>
    <dgm:pt modelId="{CC009B06-6BCC-4EBE-8859-C5ED69CD55D6}" type="sibTrans" cxnId="{29F172F4-1855-4D1A-91FA-E59938333476}">
      <dgm:prSet/>
      <dgm:spPr/>
      <dgm:t>
        <a:bodyPr/>
        <a:lstStyle/>
        <a:p>
          <a:endParaRPr lang="es-MX"/>
        </a:p>
      </dgm:t>
    </dgm:pt>
    <dgm:pt modelId="{2B7D6B2E-903B-4F35-8254-F0EC9F09B5C4}">
      <dgm:prSet/>
      <dgm:spPr/>
      <dgm:t>
        <a:bodyPr/>
        <a:lstStyle/>
        <a:p>
          <a:r>
            <a:rPr lang="es-MX" dirty="0" err="1" smtClean="0"/>
            <a:t>Intercampañas</a:t>
          </a:r>
          <a:endParaRPr lang="es-MX" dirty="0" smtClean="0"/>
        </a:p>
        <a:p>
          <a:r>
            <a:rPr lang="es-MX" b="1" dirty="0" smtClean="0"/>
            <a:t>12  de febrero al 29 de marzo de 2018</a:t>
          </a:r>
        </a:p>
      </dgm:t>
    </dgm:pt>
    <dgm:pt modelId="{7C1128D0-8ACF-469F-B67E-9705AC204148}" type="parTrans" cxnId="{E76C9076-149D-49B1-8B94-43CE6206C6A8}">
      <dgm:prSet/>
      <dgm:spPr/>
      <dgm:t>
        <a:bodyPr/>
        <a:lstStyle/>
        <a:p>
          <a:endParaRPr lang="es-MX"/>
        </a:p>
      </dgm:t>
    </dgm:pt>
    <dgm:pt modelId="{5E4AC43A-3A37-4CAE-8009-ED9E0E1D88DF}" type="sibTrans" cxnId="{E76C9076-149D-49B1-8B94-43CE6206C6A8}">
      <dgm:prSet/>
      <dgm:spPr/>
      <dgm:t>
        <a:bodyPr/>
        <a:lstStyle/>
        <a:p>
          <a:endParaRPr lang="es-MX"/>
        </a:p>
      </dgm:t>
    </dgm:pt>
    <dgm:pt modelId="{ED8DC904-A870-4DAE-9EF4-BDB0CAFC37DD}">
      <dgm:prSet/>
      <dgm:spPr/>
      <dgm:t>
        <a:bodyPr/>
        <a:lstStyle/>
        <a:p>
          <a:r>
            <a:rPr lang="es-MX" dirty="0" smtClean="0"/>
            <a:t>Campañas Electorales</a:t>
          </a:r>
        </a:p>
        <a:p>
          <a:r>
            <a:rPr lang="es-MX" b="1" dirty="0" smtClean="0"/>
            <a:t>30 de marzo al 27 de junio de 2018</a:t>
          </a:r>
          <a:endParaRPr lang="es-MX" dirty="0"/>
        </a:p>
      </dgm:t>
    </dgm:pt>
    <dgm:pt modelId="{1E725AF6-006E-4B6D-8BFE-2FCE1B6D9CDB}" type="parTrans" cxnId="{A8C4981C-C0D3-4487-8767-CF621C4F1508}">
      <dgm:prSet/>
      <dgm:spPr/>
      <dgm:t>
        <a:bodyPr/>
        <a:lstStyle/>
        <a:p>
          <a:endParaRPr lang="es-MX"/>
        </a:p>
      </dgm:t>
    </dgm:pt>
    <dgm:pt modelId="{B1236591-CF81-4FED-AE5E-6A14A13DDFE4}" type="sibTrans" cxnId="{A8C4981C-C0D3-4487-8767-CF621C4F1508}">
      <dgm:prSet/>
      <dgm:spPr/>
      <dgm:t>
        <a:bodyPr/>
        <a:lstStyle/>
        <a:p>
          <a:endParaRPr lang="es-MX"/>
        </a:p>
      </dgm:t>
    </dgm:pt>
    <dgm:pt modelId="{7F7AD470-4F03-4591-832E-A31089A32287}" type="pres">
      <dgm:prSet presAssocID="{E6638801-D33D-448D-8CAF-F1042E31A5D1}" presName="CompostProcess" presStyleCnt="0">
        <dgm:presLayoutVars>
          <dgm:dir/>
          <dgm:resizeHandles val="exact"/>
        </dgm:presLayoutVars>
      </dgm:prSet>
      <dgm:spPr/>
    </dgm:pt>
    <dgm:pt modelId="{186BA017-F608-4E5E-B398-6523ADCDCBC4}" type="pres">
      <dgm:prSet presAssocID="{E6638801-D33D-448D-8CAF-F1042E31A5D1}" presName="arrow" presStyleLbl="bgShp" presStyleIdx="0" presStyleCnt="1"/>
      <dgm:spPr/>
    </dgm:pt>
    <dgm:pt modelId="{53F248B0-1058-47BD-B7B6-750DFAB0392E}" type="pres">
      <dgm:prSet presAssocID="{E6638801-D33D-448D-8CAF-F1042E31A5D1}" presName="linearProcess" presStyleCnt="0"/>
      <dgm:spPr/>
    </dgm:pt>
    <dgm:pt modelId="{E482A8A3-CAC3-4F4C-9D23-60ACDE46D472}" type="pres">
      <dgm:prSet presAssocID="{F10E55AF-51EE-4AC2-A273-7864CA0A8F79}" presName="textNode" presStyleLbl="node1" presStyleIdx="0" presStyleCnt="5">
        <dgm:presLayoutVars>
          <dgm:bulletEnabled val="1"/>
        </dgm:presLayoutVars>
      </dgm:prSet>
      <dgm:spPr/>
      <dgm:t>
        <a:bodyPr/>
        <a:lstStyle/>
        <a:p>
          <a:endParaRPr lang="es-MX"/>
        </a:p>
      </dgm:t>
    </dgm:pt>
    <dgm:pt modelId="{0A4DA0C9-2DED-4415-8A71-29F8AD3AA798}" type="pres">
      <dgm:prSet presAssocID="{52C8B8C7-5EE4-4EE3-8B17-E578BC06F5D5}" presName="sibTrans" presStyleCnt="0"/>
      <dgm:spPr/>
    </dgm:pt>
    <dgm:pt modelId="{66FA1E07-F7A7-492F-A33E-1F44F46DA39B}" type="pres">
      <dgm:prSet presAssocID="{C4DF1973-C418-404B-81C1-5C3E6B0FB2E4}" presName="textNode" presStyleLbl="node1" presStyleIdx="1" presStyleCnt="5">
        <dgm:presLayoutVars>
          <dgm:bulletEnabled val="1"/>
        </dgm:presLayoutVars>
      </dgm:prSet>
      <dgm:spPr/>
      <dgm:t>
        <a:bodyPr/>
        <a:lstStyle/>
        <a:p>
          <a:endParaRPr lang="es-MX"/>
        </a:p>
      </dgm:t>
    </dgm:pt>
    <dgm:pt modelId="{CAA3A22E-D508-45B1-BA11-69CC24CB4868}" type="pres">
      <dgm:prSet presAssocID="{ED70228E-3044-4D39-88FA-7A53A74CF8B5}" presName="sibTrans" presStyleCnt="0"/>
      <dgm:spPr/>
    </dgm:pt>
    <dgm:pt modelId="{87E45DE6-F836-476C-BEC3-ED2567BA36C2}" type="pres">
      <dgm:prSet presAssocID="{2B7D6B2E-903B-4F35-8254-F0EC9F09B5C4}" presName="textNode" presStyleLbl="node1" presStyleIdx="2" presStyleCnt="5">
        <dgm:presLayoutVars>
          <dgm:bulletEnabled val="1"/>
        </dgm:presLayoutVars>
      </dgm:prSet>
      <dgm:spPr/>
      <dgm:t>
        <a:bodyPr/>
        <a:lstStyle/>
        <a:p>
          <a:endParaRPr lang="es-MX"/>
        </a:p>
      </dgm:t>
    </dgm:pt>
    <dgm:pt modelId="{0DC44427-A06D-4CC7-82B4-ADD5A23B1825}" type="pres">
      <dgm:prSet presAssocID="{5E4AC43A-3A37-4CAE-8009-ED9E0E1D88DF}" presName="sibTrans" presStyleCnt="0"/>
      <dgm:spPr/>
    </dgm:pt>
    <dgm:pt modelId="{2C7D6726-7B1C-49E7-B03D-372A91410F48}" type="pres">
      <dgm:prSet presAssocID="{ED8DC904-A870-4DAE-9EF4-BDB0CAFC37DD}" presName="textNode" presStyleLbl="node1" presStyleIdx="3" presStyleCnt="5">
        <dgm:presLayoutVars>
          <dgm:bulletEnabled val="1"/>
        </dgm:presLayoutVars>
      </dgm:prSet>
      <dgm:spPr/>
      <dgm:t>
        <a:bodyPr/>
        <a:lstStyle/>
        <a:p>
          <a:endParaRPr lang="es-MX"/>
        </a:p>
      </dgm:t>
    </dgm:pt>
    <dgm:pt modelId="{A9C69576-C344-42B8-9080-CDD01C270E67}" type="pres">
      <dgm:prSet presAssocID="{B1236591-CF81-4FED-AE5E-6A14A13DDFE4}" presName="sibTrans" presStyleCnt="0"/>
      <dgm:spPr/>
    </dgm:pt>
    <dgm:pt modelId="{E2E83025-4684-4B5E-A542-F174C0B6CC6C}" type="pres">
      <dgm:prSet presAssocID="{3890D03B-98DA-48C0-8274-E6DBFE54A35A}" presName="textNode" presStyleLbl="node1" presStyleIdx="4" presStyleCnt="5">
        <dgm:presLayoutVars>
          <dgm:bulletEnabled val="1"/>
        </dgm:presLayoutVars>
      </dgm:prSet>
      <dgm:spPr/>
      <dgm:t>
        <a:bodyPr/>
        <a:lstStyle/>
        <a:p>
          <a:endParaRPr lang="es-MX"/>
        </a:p>
      </dgm:t>
    </dgm:pt>
  </dgm:ptLst>
  <dgm:cxnLst>
    <dgm:cxn modelId="{E76C9076-149D-49B1-8B94-43CE6206C6A8}" srcId="{E6638801-D33D-448D-8CAF-F1042E31A5D1}" destId="{2B7D6B2E-903B-4F35-8254-F0EC9F09B5C4}" srcOrd="2" destOrd="0" parTransId="{7C1128D0-8ACF-469F-B67E-9705AC204148}" sibTransId="{5E4AC43A-3A37-4CAE-8009-ED9E0E1D88DF}"/>
    <dgm:cxn modelId="{29F172F4-1855-4D1A-91FA-E59938333476}" srcId="{E6638801-D33D-448D-8CAF-F1042E31A5D1}" destId="{3890D03B-98DA-48C0-8274-E6DBFE54A35A}" srcOrd="4" destOrd="0" parTransId="{2A9DA210-1464-4F5F-86E3-8816727AB9F1}" sibTransId="{CC009B06-6BCC-4EBE-8859-C5ED69CD55D6}"/>
    <dgm:cxn modelId="{47358722-F7C6-4457-892C-9DBD9E1FE34D}" type="presOf" srcId="{2B7D6B2E-903B-4F35-8254-F0EC9F09B5C4}" destId="{87E45DE6-F836-476C-BEC3-ED2567BA36C2}" srcOrd="0" destOrd="0" presId="urn:microsoft.com/office/officeart/2005/8/layout/hProcess9"/>
    <dgm:cxn modelId="{A8C4981C-C0D3-4487-8767-CF621C4F1508}" srcId="{E6638801-D33D-448D-8CAF-F1042E31A5D1}" destId="{ED8DC904-A870-4DAE-9EF4-BDB0CAFC37DD}" srcOrd="3" destOrd="0" parTransId="{1E725AF6-006E-4B6D-8BFE-2FCE1B6D9CDB}" sibTransId="{B1236591-CF81-4FED-AE5E-6A14A13DDFE4}"/>
    <dgm:cxn modelId="{FDEE3E92-C3D9-4F9B-857A-1BAC5FF19F98}" type="presOf" srcId="{ED8DC904-A870-4DAE-9EF4-BDB0CAFC37DD}" destId="{2C7D6726-7B1C-49E7-B03D-372A91410F48}" srcOrd="0" destOrd="0" presId="urn:microsoft.com/office/officeart/2005/8/layout/hProcess9"/>
    <dgm:cxn modelId="{FBEFE5F5-D6B8-49E5-9BB4-2973C96578E9}" type="presOf" srcId="{C4DF1973-C418-404B-81C1-5C3E6B0FB2E4}" destId="{66FA1E07-F7A7-492F-A33E-1F44F46DA39B}" srcOrd="0" destOrd="0" presId="urn:microsoft.com/office/officeart/2005/8/layout/hProcess9"/>
    <dgm:cxn modelId="{AA4E0B6B-6C80-4086-8110-05015480BD7A}" type="presOf" srcId="{F10E55AF-51EE-4AC2-A273-7864CA0A8F79}" destId="{E482A8A3-CAC3-4F4C-9D23-60ACDE46D472}" srcOrd="0" destOrd="0" presId="urn:microsoft.com/office/officeart/2005/8/layout/hProcess9"/>
    <dgm:cxn modelId="{573867BE-47A7-4FCD-B75D-674290DD5CBC}" srcId="{E6638801-D33D-448D-8CAF-F1042E31A5D1}" destId="{F10E55AF-51EE-4AC2-A273-7864CA0A8F79}" srcOrd="0" destOrd="0" parTransId="{93970029-03FF-4BAF-9237-CA7BC8A9E0EB}" sibTransId="{52C8B8C7-5EE4-4EE3-8B17-E578BC06F5D5}"/>
    <dgm:cxn modelId="{9E95624D-483D-4E0B-96BE-13F918EE3A40}" type="presOf" srcId="{E6638801-D33D-448D-8CAF-F1042E31A5D1}" destId="{7F7AD470-4F03-4591-832E-A31089A32287}" srcOrd="0" destOrd="0" presId="urn:microsoft.com/office/officeart/2005/8/layout/hProcess9"/>
    <dgm:cxn modelId="{ACD8C525-84A5-45B4-B4EB-22A477E50DB4}" srcId="{E6638801-D33D-448D-8CAF-F1042E31A5D1}" destId="{C4DF1973-C418-404B-81C1-5C3E6B0FB2E4}" srcOrd="1" destOrd="0" parTransId="{DF78C0E1-3378-4CD2-A039-23539653A347}" sibTransId="{ED70228E-3044-4D39-88FA-7A53A74CF8B5}"/>
    <dgm:cxn modelId="{746856CE-EC31-4661-896A-516CEB026784}" type="presOf" srcId="{3890D03B-98DA-48C0-8274-E6DBFE54A35A}" destId="{E2E83025-4684-4B5E-A542-F174C0B6CC6C}" srcOrd="0" destOrd="0" presId="urn:microsoft.com/office/officeart/2005/8/layout/hProcess9"/>
    <dgm:cxn modelId="{109A99C7-B654-440B-B52C-AB0B46D3BD6E}" type="presParOf" srcId="{7F7AD470-4F03-4591-832E-A31089A32287}" destId="{186BA017-F608-4E5E-B398-6523ADCDCBC4}" srcOrd="0" destOrd="0" presId="urn:microsoft.com/office/officeart/2005/8/layout/hProcess9"/>
    <dgm:cxn modelId="{892DB1F9-61B5-4808-8CB9-117858B01BFC}" type="presParOf" srcId="{7F7AD470-4F03-4591-832E-A31089A32287}" destId="{53F248B0-1058-47BD-B7B6-750DFAB0392E}" srcOrd="1" destOrd="0" presId="urn:microsoft.com/office/officeart/2005/8/layout/hProcess9"/>
    <dgm:cxn modelId="{B464AD07-6478-4B93-8C6B-9C0762F70168}" type="presParOf" srcId="{53F248B0-1058-47BD-B7B6-750DFAB0392E}" destId="{E482A8A3-CAC3-4F4C-9D23-60ACDE46D472}" srcOrd="0" destOrd="0" presId="urn:microsoft.com/office/officeart/2005/8/layout/hProcess9"/>
    <dgm:cxn modelId="{6440B0C2-2F5C-4420-8D1D-E11E77950213}" type="presParOf" srcId="{53F248B0-1058-47BD-B7B6-750DFAB0392E}" destId="{0A4DA0C9-2DED-4415-8A71-29F8AD3AA798}" srcOrd="1" destOrd="0" presId="urn:microsoft.com/office/officeart/2005/8/layout/hProcess9"/>
    <dgm:cxn modelId="{3A1E5A63-A9A1-4072-B112-FD0A7072273A}" type="presParOf" srcId="{53F248B0-1058-47BD-B7B6-750DFAB0392E}" destId="{66FA1E07-F7A7-492F-A33E-1F44F46DA39B}" srcOrd="2" destOrd="0" presId="urn:microsoft.com/office/officeart/2005/8/layout/hProcess9"/>
    <dgm:cxn modelId="{B59C9844-EAAF-4CD2-AD06-BDC8278CDE00}" type="presParOf" srcId="{53F248B0-1058-47BD-B7B6-750DFAB0392E}" destId="{CAA3A22E-D508-45B1-BA11-69CC24CB4868}" srcOrd="3" destOrd="0" presId="urn:microsoft.com/office/officeart/2005/8/layout/hProcess9"/>
    <dgm:cxn modelId="{2B33654A-9792-451C-85B1-FF8098CC55C2}" type="presParOf" srcId="{53F248B0-1058-47BD-B7B6-750DFAB0392E}" destId="{87E45DE6-F836-476C-BEC3-ED2567BA36C2}" srcOrd="4" destOrd="0" presId="urn:microsoft.com/office/officeart/2005/8/layout/hProcess9"/>
    <dgm:cxn modelId="{1FE3E945-8A85-4553-A915-373FD4D59642}" type="presParOf" srcId="{53F248B0-1058-47BD-B7B6-750DFAB0392E}" destId="{0DC44427-A06D-4CC7-82B4-ADD5A23B1825}" srcOrd="5" destOrd="0" presId="urn:microsoft.com/office/officeart/2005/8/layout/hProcess9"/>
    <dgm:cxn modelId="{AE6E572F-B328-4EFD-8AF0-9A94533BF5A3}" type="presParOf" srcId="{53F248B0-1058-47BD-B7B6-750DFAB0392E}" destId="{2C7D6726-7B1C-49E7-B03D-372A91410F48}" srcOrd="6" destOrd="0" presId="urn:microsoft.com/office/officeart/2005/8/layout/hProcess9"/>
    <dgm:cxn modelId="{A1BB82EA-1BC1-4C57-B170-6513E5D67ADB}" type="presParOf" srcId="{53F248B0-1058-47BD-B7B6-750DFAB0392E}" destId="{A9C69576-C344-42B8-9080-CDD01C270E67}" srcOrd="7" destOrd="0" presId="urn:microsoft.com/office/officeart/2005/8/layout/hProcess9"/>
    <dgm:cxn modelId="{EA3295E2-3CFA-45D5-94AB-69D370DE455C}" type="presParOf" srcId="{53F248B0-1058-47BD-B7B6-750DFAB0392E}" destId="{E2E83025-4684-4B5E-A542-F174C0B6CC6C}"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638801-D33D-448D-8CAF-F1042E31A5D1}" type="doc">
      <dgm:prSet loTypeId="urn:microsoft.com/office/officeart/2005/8/layout/hProcess9" loCatId="process" qsTypeId="urn:microsoft.com/office/officeart/2005/8/quickstyle/simple1" qsCatId="simple" csTypeId="urn:microsoft.com/office/officeart/2005/8/colors/accent1_2" csCatId="accent1" phldr="1"/>
      <dgm:spPr/>
    </dgm:pt>
    <dgm:pt modelId="{F10E55AF-51EE-4AC2-A273-7864CA0A8F79}">
      <dgm:prSet phldrT="[Texto]"/>
      <dgm:spPr/>
      <dgm:t>
        <a:bodyPr/>
        <a:lstStyle/>
        <a:p>
          <a:r>
            <a:rPr lang="es-MX" dirty="0" smtClean="0"/>
            <a:t>Inicio del Proceso Electoral </a:t>
          </a:r>
        </a:p>
        <a:p>
          <a:r>
            <a:rPr lang="es-MX" b="1" dirty="0" smtClean="0">
              <a:solidFill>
                <a:schemeClr val="bg1">
                  <a:lumMod val="95000"/>
                </a:schemeClr>
              </a:solidFill>
              <a:hlinkClick xmlns:r="http://schemas.openxmlformats.org/officeDocument/2006/relationships" r:id="" action="ppaction://hlinkshowjump?jump=nextslide"/>
            </a:rPr>
            <a:t>Plazos diferenciados</a:t>
          </a:r>
          <a:endParaRPr lang="es-MX" b="1" dirty="0">
            <a:solidFill>
              <a:schemeClr val="bg1">
                <a:lumMod val="95000"/>
              </a:schemeClr>
            </a:solidFill>
          </a:endParaRPr>
        </a:p>
      </dgm:t>
    </dgm:pt>
    <dgm:pt modelId="{93970029-03FF-4BAF-9237-CA7BC8A9E0EB}" type="parTrans" cxnId="{573867BE-47A7-4FCD-B75D-674290DD5CBC}">
      <dgm:prSet/>
      <dgm:spPr/>
      <dgm:t>
        <a:bodyPr/>
        <a:lstStyle/>
        <a:p>
          <a:endParaRPr lang="es-MX"/>
        </a:p>
      </dgm:t>
    </dgm:pt>
    <dgm:pt modelId="{52C8B8C7-5EE4-4EE3-8B17-E578BC06F5D5}" type="sibTrans" cxnId="{573867BE-47A7-4FCD-B75D-674290DD5CBC}">
      <dgm:prSet/>
      <dgm:spPr/>
      <dgm:t>
        <a:bodyPr/>
        <a:lstStyle/>
        <a:p>
          <a:endParaRPr lang="es-MX"/>
        </a:p>
      </dgm:t>
    </dgm:pt>
    <dgm:pt modelId="{C4DF1973-C418-404B-81C1-5C3E6B0FB2E4}">
      <dgm:prSet phldrT="[Texto]"/>
      <dgm:spPr/>
      <dgm:t>
        <a:bodyPr/>
        <a:lstStyle/>
        <a:p>
          <a:r>
            <a:rPr lang="es-MX" dirty="0" smtClean="0"/>
            <a:t>Precampañas Electorales</a:t>
          </a:r>
        </a:p>
        <a:p>
          <a:r>
            <a:rPr lang="es-MX" b="1" i="0" dirty="0" smtClean="0"/>
            <a:t>Conclusión 11 de febrero de 2018</a:t>
          </a:r>
          <a:endParaRPr lang="es-MX" dirty="0"/>
        </a:p>
      </dgm:t>
    </dgm:pt>
    <dgm:pt modelId="{DF78C0E1-3378-4CD2-A039-23539653A347}" type="parTrans" cxnId="{ACD8C525-84A5-45B4-B4EB-22A477E50DB4}">
      <dgm:prSet/>
      <dgm:spPr/>
      <dgm:t>
        <a:bodyPr/>
        <a:lstStyle/>
        <a:p>
          <a:endParaRPr lang="es-MX"/>
        </a:p>
      </dgm:t>
    </dgm:pt>
    <dgm:pt modelId="{ED70228E-3044-4D39-88FA-7A53A74CF8B5}" type="sibTrans" cxnId="{ACD8C525-84A5-45B4-B4EB-22A477E50DB4}">
      <dgm:prSet/>
      <dgm:spPr/>
      <dgm:t>
        <a:bodyPr/>
        <a:lstStyle/>
        <a:p>
          <a:endParaRPr lang="es-MX"/>
        </a:p>
      </dgm:t>
    </dgm:pt>
    <dgm:pt modelId="{3890D03B-98DA-48C0-8274-E6DBFE54A35A}">
      <dgm:prSet phldrT="[Texto]"/>
      <dgm:spPr/>
      <dgm:t>
        <a:bodyPr/>
        <a:lstStyle/>
        <a:p>
          <a:r>
            <a:rPr lang="es-MX" dirty="0" smtClean="0"/>
            <a:t>Jornada Electoral</a:t>
          </a:r>
        </a:p>
        <a:p>
          <a:r>
            <a:rPr lang="es-MX" b="1" dirty="0" smtClean="0"/>
            <a:t>1 de julio de 2018</a:t>
          </a:r>
          <a:endParaRPr lang="es-MX" dirty="0"/>
        </a:p>
      </dgm:t>
    </dgm:pt>
    <dgm:pt modelId="{2A9DA210-1464-4F5F-86E3-8816727AB9F1}" type="parTrans" cxnId="{29F172F4-1855-4D1A-91FA-E59938333476}">
      <dgm:prSet/>
      <dgm:spPr/>
      <dgm:t>
        <a:bodyPr/>
        <a:lstStyle/>
        <a:p>
          <a:endParaRPr lang="es-MX"/>
        </a:p>
      </dgm:t>
    </dgm:pt>
    <dgm:pt modelId="{CC009B06-6BCC-4EBE-8859-C5ED69CD55D6}" type="sibTrans" cxnId="{29F172F4-1855-4D1A-91FA-E59938333476}">
      <dgm:prSet/>
      <dgm:spPr/>
      <dgm:t>
        <a:bodyPr/>
        <a:lstStyle/>
        <a:p>
          <a:endParaRPr lang="es-MX"/>
        </a:p>
      </dgm:t>
    </dgm:pt>
    <dgm:pt modelId="{2B7D6B2E-903B-4F35-8254-F0EC9F09B5C4}">
      <dgm:prSet/>
      <dgm:spPr/>
      <dgm:t>
        <a:bodyPr/>
        <a:lstStyle/>
        <a:p>
          <a:r>
            <a:rPr lang="es-MX" dirty="0" err="1" smtClean="0"/>
            <a:t>Intercampañas</a:t>
          </a:r>
          <a:endParaRPr lang="es-MX" dirty="0" smtClean="0"/>
        </a:p>
        <a:p>
          <a:r>
            <a:rPr lang="es-MX" b="1" dirty="0" smtClean="0"/>
            <a:t>Conclusión 29 de marzo de 2018</a:t>
          </a:r>
        </a:p>
      </dgm:t>
    </dgm:pt>
    <dgm:pt modelId="{7C1128D0-8ACF-469F-B67E-9705AC204148}" type="parTrans" cxnId="{E76C9076-149D-49B1-8B94-43CE6206C6A8}">
      <dgm:prSet/>
      <dgm:spPr/>
      <dgm:t>
        <a:bodyPr/>
        <a:lstStyle/>
        <a:p>
          <a:endParaRPr lang="es-MX"/>
        </a:p>
      </dgm:t>
    </dgm:pt>
    <dgm:pt modelId="{5E4AC43A-3A37-4CAE-8009-ED9E0E1D88DF}" type="sibTrans" cxnId="{E76C9076-149D-49B1-8B94-43CE6206C6A8}">
      <dgm:prSet/>
      <dgm:spPr/>
      <dgm:t>
        <a:bodyPr/>
        <a:lstStyle/>
        <a:p>
          <a:endParaRPr lang="es-MX"/>
        </a:p>
      </dgm:t>
    </dgm:pt>
    <dgm:pt modelId="{ED8DC904-A870-4DAE-9EF4-BDB0CAFC37DD}">
      <dgm:prSet/>
      <dgm:spPr/>
      <dgm:t>
        <a:bodyPr/>
        <a:lstStyle/>
        <a:p>
          <a:r>
            <a:rPr lang="es-MX" dirty="0" smtClean="0"/>
            <a:t>Campañas Electorales</a:t>
          </a:r>
        </a:p>
        <a:p>
          <a:r>
            <a:rPr lang="es-MX" b="1" dirty="0" smtClean="0"/>
            <a:t>Conclusión 27 de junio de 2018</a:t>
          </a:r>
          <a:endParaRPr lang="es-MX" dirty="0"/>
        </a:p>
      </dgm:t>
    </dgm:pt>
    <dgm:pt modelId="{1E725AF6-006E-4B6D-8BFE-2FCE1B6D9CDB}" type="parTrans" cxnId="{A8C4981C-C0D3-4487-8767-CF621C4F1508}">
      <dgm:prSet/>
      <dgm:spPr/>
      <dgm:t>
        <a:bodyPr/>
        <a:lstStyle/>
        <a:p>
          <a:endParaRPr lang="es-MX"/>
        </a:p>
      </dgm:t>
    </dgm:pt>
    <dgm:pt modelId="{B1236591-CF81-4FED-AE5E-6A14A13DDFE4}" type="sibTrans" cxnId="{A8C4981C-C0D3-4487-8767-CF621C4F1508}">
      <dgm:prSet/>
      <dgm:spPr/>
      <dgm:t>
        <a:bodyPr/>
        <a:lstStyle/>
        <a:p>
          <a:endParaRPr lang="es-MX"/>
        </a:p>
      </dgm:t>
    </dgm:pt>
    <dgm:pt modelId="{7F7AD470-4F03-4591-832E-A31089A32287}" type="pres">
      <dgm:prSet presAssocID="{E6638801-D33D-448D-8CAF-F1042E31A5D1}" presName="CompostProcess" presStyleCnt="0">
        <dgm:presLayoutVars>
          <dgm:dir/>
          <dgm:resizeHandles val="exact"/>
        </dgm:presLayoutVars>
      </dgm:prSet>
      <dgm:spPr/>
    </dgm:pt>
    <dgm:pt modelId="{186BA017-F608-4E5E-B398-6523ADCDCBC4}" type="pres">
      <dgm:prSet presAssocID="{E6638801-D33D-448D-8CAF-F1042E31A5D1}" presName="arrow" presStyleLbl="bgShp" presStyleIdx="0" presStyleCnt="1"/>
      <dgm:spPr/>
    </dgm:pt>
    <dgm:pt modelId="{53F248B0-1058-47BD-B7B6-750DFAB0392E}" type="pres">
      <dgm:prSet presAssocID="{E6638801-D33D-448D-8CAF-F1042E31A5D1}" presName="linearProcess" presStyleCnt="0"/>
      <dgm:spPr/>
    </dgm:pt>
    <dgm:pt modelId="{E482A8A3-CAC3-4F4C-9D23-60ACDE46D472}" type="pres">
      <dgm:prSet presAssocID="{F10E55AF-51EE-4AC2-A273-7864CA0A8F79}" presName="textNode" presStyleLbl="node1" presStyleIdx="0" presStyleCnt="5">
        <dgm:presLayoutVars>
          <dgm:bulletEnabled val="1"/>
        </dgm:presLayoutVars>
      </dgm:prSet>
      <dgm:spPr/>
      <dgm:t>
        <a:bodyPr/>
        <a:lstStyle/>
        <a:p>
          <a:endParaRPr lang="es-MX"/>
        </a:p>
      </dgm:t>
    </dgm:pt>
    <dgm:pt modelId="{0A4DA0C9-2DED-4415-8A71-29F8AD3AA798}" type="pres">
      <dgm:prSet presAssocID="{52C8B8C7-5EE4-4EE3-8B17-E578BC06F5D5}" presName="sibTrans" presStyleCnt="0"/>
      <dgm:spPr/>
    </dgm:pt>
    <dgm:pt modelId="{66FA1E07-F7A7-492F-A33E-1F44F46DA39B}" type="pres">
      <dgm:prSet presAssocID="{C4DF1973-C418-404B-81C1-5C3E6B0FB2E4}" presName="textNode" presStyleLbl="node1" presStyleIdx="1" presStyleCnt="5">
        <dgm:presLayoutVars>
          <dgm:bulletEnabled val="1"/>
        </dgm:presLayoutVars>
      </dgm:prSet>
      <dgm:spPr/>
      <dgm:t>
        <a:bodyPr/>
        <a:lstStyle/>
        <a:p>
          <a:endParaRPr lang="es-MX"/>
        </a:p>
      </dgm:t>
    </dgm:pt>
    <dgm:pt modelId="{CAA3A22E-D508-45B1-BA11-69CC24CB4868}" type="pres">
      <dgm:prSet presAssocID="{ED70228E-3044-4D39-88FA-7A53A74CF8B5}" presName="sibTrans" presStyleCnt="0"/>
      <dgm:spPr/>
    </dgm:pt>
    <dgm:pt modelId="{87E45DE6-F836-476C-BEC3-ED2567BA36C2}" type="pres">
      <dgm:prSet presAssocID="{2B7D6B2E-903B-4F35-8254-F0EC9F09B5C4}" presName="textNode" presStyleLbl="node1" presStyleIdx="2" presStyleCnt="5">
        <dgm:presLayoutVars>
          <dgm:bulletEnabled val="1"/>
        </dgm:presLayoutVars>
      </dgm:prSet>
      <dgm:spPr/>
      <dgm:t>
        <a:bodyPr/>
        <a:lstStyle/>
        <a:p>
          <a:endParaRPr lang="es-MX"/>
        </a:p>
      </dgm:t>
    </dgm:pt>
    <dgm:pt modelId="{0DC44427-A06D-4CC7-82B4-ADD5A23B1825}" type="pres">
      <dgm:prSet presAssocID="{5E4AC43A-3A37-4CAE-8009-ED9E0E1D88DF}" presName="sibTrans" presStyleCnt="0"/>
      <dgm:spPr/>
    </dgm:pt>
    <dgm:pt modelId="{2C7D6726-7B1C-49E7-B03D-372A91410F48}" type="pres">
      <dgm:prSet presAssocID="{ED8DC904-A870-4DAE-9EF4-BDB0CAFC37DD}" presName="textNode" presStyleLbl="node1" presStyleIdx="3" presStyleCnt="5">
        <dgm:presLayoutVars>
          <dgm:bulletEnabled val="1"/>
        </dgm:presLayoutVars>
      </dgm:prSet>
      <dgm:spPr/>
      <dgm:t>
        <a:bodyPr/>
        <a:lstStyle/>
        <a:p>
          <a:endParaRPr lang="es-MX"/>
        </a:p>
      </dgm:t>
    </dgm:pt>
    <dgm:pt modelId="{A9C69576-C344-42B8-9080-CDD01C270E67}" type="pres">
      <dgm:prSet presAssocID="{B1236591-CF81-4FED-AE5E-6A14A13DDFE4}" presName="sibTrans" presStyleCnt="0"/>
      <dgm:spPr/>
    </dgm:pt>
    <dgm:pt modelId="{E2E83025-4684-4B5E-A542-F174C0B6CC6C}" type="pres">
      <dgm:prSet presAssocID="{3890D03B-98DA-48C0-8274-E6DBFE54A35A}" presName="textNode" presStyleLbl="node1" presStyleIdx="4" presStyleCnt="5">
        <dgm:presLayoutVars>
          <dgm:bulletEnabled val="1"/>
        </dgm:presLayoutVars>
      </dgm:prSet>
      <dgm:spPr/>
      <dgm:t>
        <a:bodyPr/>
        <a:lstStyle/>
        <a:p>
          <a:endParaRPr lang="es-MX"/>
        </a:p>
      </dgm:t>
    </dgm:pt>
  </dgm:ptLst>
  <dgm:cxnLst>
    <dgm:cxn modelId="{573867BE-47A7-4FCD-B75D-674290DD5CBC}" srcId="{E6638801-D33D-448D-8CAF-F1042E31A5D1}" destId="{F10E55AF-51EE-4AC2-A273-7864CA0A8F79}" srcOrd="0" destOrd="0" parTransId="{93970029-03FF-4BAF-9237-CA7BC8A9E0EB}" sibTransId="{52C8B8C7-5EE4-4EE3-8B17-E578BC06F5D5}"/>
    <dgm:cxn modelId="{5FF1BD4F-4393-4B25-830A-F573CEA39F41}" type="presOf" srcId="{F10E55AF-51EE-4AC2-A273-7864CA0A8F79}" destId="{E482A8A3-CAC3-4F4C-9D23-60ACDE46D472}" srcOrd="0" destOrd="0" presId="urn:microsoft.com/office/officeart/2005/8/layout/hProcess9"/>
    <dgm:cxn modelId="{4221587E-9CDC-47B9-AB9C-1D1A93F8C7D9}" type="presOf" srcId="{ED8DC904-A870-4DAE-9EF4-BDB0CAFC37DD}" destId="{2C7D6726-7B1C-49E7-B03D-372A91410F48}" srcOrd="0" destOrd="0" presId="urn:microsoft.com/office/officeart/2005/8/layout/hProcess9"/>
    <dgm:cxn modelId="{A8C4981C-C0D3-4487-8767-CF621C4F1508}" srcId="{E6638801-D33D-448D-8CAF-F1042E31A5D1}" destId="{ED8DC904-A870-4DAE-9EF4-BDB0CAFC37DD}" srcOrd="3" destOrd="0" parTransId="{1E725AF6-006E-4B6D-8BFE-2FCE1B6D9CDB}" sibTransId="{B1236591-CF81-4FED-AE5E-6A14A13DDFE4}"/>
    <dgm:cxn modelId="{E76C9076-149D-49B1-8B94-43CE6206C6A8}" srcId="{E6638801-D33D-448D-8CAF-F1042E31A5D1}" destId="{2B7D6B2E-903B-4F35-8254-F0EC9F09B5C4}" srcOrd="2" destOrd="0" parTransId="{7C1128D0-8ACF-469F-B67E-9705AC204148}" sibTransId="{5E4AC43A-3A37-4CAE-8009-ED9E0E1D88DF}"/>
    <dgm:cxn modelId="{ACD8C525-84A5-45B4-B4EB-22A477E50DB4}" srcId="{E6638801-D33D-448D-8CAF-F1042E31A5D1}" destId="{C4DF1973-C418-404B-81C1-5C3E6B0FB2E4}" srcOrd="1" destOrd="0" parTransId="{DF78C0E1-3378-4CD2-A039-23539653A347}" sibTransId="{ED70228E-3044-4D39-88FA-7A53A74CF8B5}"/>
    <dgm:cxn modelId="{B9E7CF45-56C9-4E3B-A699-A4A697C575B5}" type="presOf" srcId="{C4DF1973-C418-404B-81C1-5C3E6B0FB2E4}" destId="{66FA1E07-F7A7-492F-A33E-1F44F46DA39B}" srcOrd="0" destOrd="0" presId="urn:microsoft.com/office/officeart/2005/8/layout/hProcess9"/>
    <dgm:cxn modelId="{3697BB46-5926-4E86-8A37-F2296DE89437}" type="presOf" srcId="{3890D03B-98DA-48C0-8274-E6DBFE54A35A}" destId="{E2E83025-4684-4B5E-A542-F174C0B6CC6C}" srcOrd="0" destOrd="0" presId="urn:microsoft.com/office/officeart/2005/8/layout/hProcess9"/>
    <dgm:cxn modelId="{29F172F4-1855-4D1A-91FA-E59938333476}" srcId="{E6638801-D33D-448D-8CAF-F1042E31A5D1}" destId="{3890D03B-98DA-48C0-8274-E6DBFE54A35A}" srcOrd="4" destOrd="0" parTransId="{2A9DA210-1464-4F5F-86E3-8816727AB9F1}" sibTransId="{CC009B06-6BCC-4EBE-8859-C5ED69CD55D6}"/>
    <dgm:cxn modelId="{02D8E3C2-0D39-4858-A4FC-E151810C5EB4}" type="presOf" srcId="{E6638801-D33D-448D-8CAF-F1042E31A5D1}" destId="{7F7AD470-4F03-4591-832E-A31089A32287}" srcOrd="0" destOrd="0" presId="urn:microsoft.com/office/officeart/2005/8/layout/hProcess9"/>
    <dgm:cxn modelId="{6CAC976B-DE4D-4742-8359-A1F781046AE0}" type="presOf" srcId="{2B7D6B2E-903B-4F35-8254-F0EC9F09B5C4}" destId="{87E45DE6-F836-476C-BEC3-ED2567BA36C2}" srcOrd="0" destOrd="0" presId="urn:microsoft.com/office/officeart/2005/8/layout/hProcess9"/>
    <dgm:cxn modelId="{B886E7D3-60B1-426E-8EFE-D1430137532F}" type="presParOf" srcId="{7F7AD470-4F03-4591-832E-A31089A32287}" destId="{186BA017-F608-4E5E-B398-6523ADCDCBC4}" srcOrd="0" destOrd="0" presId="urn:microsoft.com/office/officeart/2005/8/layout/hProcess9"/>
    <dgm:cxn modelId="{CF890485-DCDC-4B30-AE05-ABB1CBFCACDD}" type="presParOf" srcId="{7F7AD470-4F03-4591-832E-A31089A32287}" destId="{53F248B0-1058-47BD-B7B6-750DFAB0392E}" srcOrd="1" destOrd="0" presId="urn:microsoft.com/office/officeart/2005/8/layout/hProcess9"/>
    <dgm:cxn modelId="{DFA95D7A-50C2-49DC-B281-2BA740414E25}" type="presParOf" srcId="{53F248B0-1058-47BD-B7B6-750DFAB0392E}" destId="{E482A8A3-CAC3-4F4C-9D23-60ACDE46D472}" srcOrd="0" destOrd="0" presId="urn:microsoft.com/office/officeart/2005/8/layout/hProcess9"/>
    <dgm:cxn modelId="{73D52F62-47CC-4471-8EC4-DBD4F829472C}" type="presParOf" srcId="{53F248B0-1058-47BD-B7B6-750DFAB0392E}" destId="{0A4DA0C9-2DED-4415-8A71-29F8AD3AA798}" srcOrd="1" destOrd="0" presId="urn:microsoft.com/office/officeart/2005/8/layout/hProcess9"/>
    <dgm:cxn modelId="{28F2897E-FE95-4A7A-995A-C01770558EE0}" type="presParOf" srcId="{53F248B0-1058-47BD-B7B6-750DFAB0392E}" destId="{66FA1E07-F7A7-492F-A33E-1F44F46DA39B}" srcOrd="2" destOrd="0" presId="urn:microsoft.com/office/officeart/2005/8/layout/hProcess9"/>
    <dgm:cxn modelId="{865101BE-F083-4013-9BF3-24D5B6368750}" type="presParOf" srcId="{53F248B0-1058-47BD-B7B6-750DFAB0392E}" destId="{CAA3A22E-D508-45B1-BA11-69CC24CB4868}" srcOrd="3" destOrd="0" presId="urn:microsoft.com/office/officeart/2005/8/layout/hProcess9"/>
    <dgm:cxn modelId="{4EAEA225-2083-4530-BE54-9F1C9D9A148F}" type="presParOf" srcId="{53F248B0-1058-47BD-B7B6-750DFAB0392E}" destId="{87E45DE6-F836-476C-BEC3-ED2567BA36C2}" srcOrd="4" destOrd="0" presId="urn:microsoft.com/office/officeart/2005/8/layout/hProcess9"/>
    <dgm:cxn modelId="{9236C788-388A-41E4-BC26-801337546912}" type="presParOf" srcId="{53F248B0-1058-47BD-B7B6-750DFAB0392E}" destId="{0DC44427-A06D-4CC7-82B4-ADD5A23B1825}" srcOrd="5" destOrd="0" presId="urn:microsoft.com/office/officeart/2005/8/layout/hProcess9"/>
    <dgm:cxn modelId="{0225C9E3-10A9-4104-A84E-839A74AC7906}" type="presParOf" srcId="{53F248B0-1058-47BD-B7B6-750DFAB0392E}" destId="{2C7D6726-7B1C-49E7-B03D-372A91410F48}" srcOrd="6" destOrd="0" presId="urn:microsoft.com/office/officeart/2005/8/layout/hProcess9"/>
    <dgm:cxn modelId="{F1851736-D8D2-4B37-8955-37DD9C0C0F5A}" type="presParOf" srcId="{53F248B0-1058-47BD-B7B6-750DFAB0392E}" destId="{A9C69576-C344-42B8-9080-CDD01C270E67}" srcOrd="7" destOrd="0" presId="urn:microsoft.com/office/officeart/2005/8/layout/hProcess9"/>
    <dgm:cxn modelId="{1AE54195-2253-476B-99CF-F29C90471A6D}" type="presParOf" srcId="{53F248B0-1058-47BD-B7B6-750DFAB0392E}" destId="{E2E83025-4684-4B5E-A542-F174C0B6CC6C}"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638801-D33D-448D-8CAF-F1042E31A5D1}" type="doc">
      <dgm:prSet loTypeId="urn:microsoft.com/office/officeart/2005/8/layout/hProcess9" loCatId="process" qsTypeId="urn:microsoft.com/office/officeart/2005/8/quickstyle/simple1" qsCatId="simple" csTypeId="urn:microsoft.com/office/officeart/2005/8/colors/accent1_2" csCatId="accent1" phldr="1"/>
      <dgm:spPr/>
    </dgm:pt>
    <dgm:pt modelId="{F10E55AF-51EE-4AC2-A273-7864CA0A8F79}">
      <dgm:prSet phldrT="[Texto]"/>
      <dgm:spPr/>
      <dgm:t>
        <a:bodyPr/>
        <a:lstStyle/>
        <a:p>
          <a:r>
            <a:rPr lang="es-MX" dirty="0" smtClean="0"/>
            <a:t>Inicio del Proceso Electoral </a:t>
          </a:r>
        </a:p>
        <a:p>
          <a:r>
            <a:rPr lang="es-MX" b="1" dirty="0" smtClean="0"/>
            <a:t>1 al 7 de octubre de 2017</a:t>
          </a:r>
          <a:endParaRPr lang="es-MX" b="1" dirty="0"/>
        </a:p>
      </dgm:t>
    </dgm:pt>
    <dgm:pt modelId="{93970029-03FF-4BAF-9237-CA7BC8A9E0EB}" type="parTrans" cxnId="{573867BE-47A7-4FCD-B75D-674290DD5CBC}">
      <dgm:prSet/>
      <dgm:spPr/>
      <dgm:t>
        <a:bodyPr/>
        <a:lstStyle/>
        <a:p>
          <a:endParaRPr lang="es-MX"/>
        </a:p>
      </dgm:t>
    </dgm:pt>
    <dgm:pt modelId="{52C8B8C7-5EE4-4EE3-8B17-E578BC06F5D5}" type="sibTrans" cxnId="{573867BE-47A7-4FCD-B75D-674290DD5CBC}">
      <dgm:prSet/>
      <dgm:spPr/>
      <dgm:t>
        <a:bodyPr/>
        <a:lstStyle/>
        <a:p>
          <a:endParaRPr lang="es-MX"/>
        </a:p>
      </dgm:t>
    </dgm:pt>
    <dgm:pt modelId="{C4DF1973-C418-404B-81C1-5C3E6B0FB2E4}">
      <dgm:prSet phldrT="[Texto]"/>
      <dgm:spPr/>
      <dgm:t>
        <a:bodyPr/>
        <a:lstStyle/>
        <a:p>
          <a:r>
            <a:rPr lang="es-MX" dirty="0" smtClean="0"/>
            <a:t>Precampañas Electorales</a:t>
          </a:r>
        </a:p>
        <a:p>
          <a:r>
            <a:rPr lang="es-MX" b="1" i="0" dirty="0" smtClean="0"/>
            <a:t>14 de diciembre de 2017 al 11 de febrero de 2018</a:t>
          </a:r>
          <a:endParaRPr lang="es-MX" dirty="0"/>
        </a:p>
      </dgm:t>
    </dgm:pt>
    <dgm:pt modelId="{DF78C0E1-3378-4CD2-A039-23539653A347}" type="parTrans" cxnId="{ACD8C525-84A5-45B4-B4EB-22A477E50DB4}">
      <dgm:prSet/>
      <dgm:spPr/>
      <dgm:t>
        <a:bodyPr/>
        <a:lstStyle/>
        <a:p>
          <a:endParaRPr lang="es-MX"/>
        </a:p>
      </dgm:t>
    </dgm:pt>
    <dgm:pt modelId="{ED70228E-3044-4D39-88FA-7A53A74CF8B5}" type="sibTrans" cxnId="{ACD8C525-84A5-45B4-B4EB-22A477E50DB4}">
      <dgm:prSet/>
      <dgm:spPr/>
      <dgm:t>
        <a:bodyPr/>
        <a:lstStyle/>
        <a:p>
          <a:endParaRPr lang="es-MX"/>
        </a:p>
      </dgm:t>
    </dgm:pt>
    <dgm:pt modelId="{3890D03B-98DA-48C0-8274-E6DBFE54A35A}">
      <dgm:prSet phldrT="[Texto]"/>
      <dgm:spPr/>
      <dgm:t>
        <a:bodyPr/>
        <a:lstStyle/>
        <a:p>
          <a:r>
            <a:rPr lang="es-MX" dirty="0" smtClean="0"/>
            <a:t>Jornada Electoral</a:t>
          </a:r>
        </a:p>
        <a:p>
          <a:r>
            <a:rPr lang="es-MX" b="1" dirty="0" smtClean="0"/>
            <a:t>1 de julio de 2018</a:t>
          </a:r>
          <a:endParaRPr lang="es-MX" dirty="0"/>
        </a:p>
      </dgm:t>
    </dgm:pt>
    <dgm:pt modelId="{2A9DA210-1464-4F5F-86E3-8816727AB9F1}" type="parTrans" cxnId="{29F172F4-1855-4D1A-91FA-E59938333476}">
      <dgm:prSet/>
      <dgm:spPr/>
      <dgm:t>
        <a:bodyPr/>
        <a:lstStyle/>
        <a:p>
          <a:endParaRPr lang="es-MX"/>
        </a:p>
      </dgm:t>
    </dgm:pt>
    <dgm:pt modelId="{CC009B06-6BCC-4EBE-8859-C5ED69CD55D6}" type="sibTrans" cxnId="{29F172F4-1855-4D1A-91FA-E59938333476}">
      <dgm:prSet/>
      <dgm:spPr/>
      <dgm:t>
        <a:bodyPr/>
        <a:lstStyle/>
        <a:p>
          <a:endParaRPr lang="es-MX"/>
        </a:p>
      </dgm:t>
    </dgm:pt>
    <dgm:pt modelId="{2B7D6B2E-903B-4F35-8254-F0EC9F09B5C4}">
      <dgm:prSet/>
      <dgm:spPr/>
      <dgm:t>
        <a:bodyPr/>
        <a:lstStyle/>
        <a:p>
          <a:r>
            <a:rPr lang="es-MX" dirty="0" err="1" smtClean="0"/>
            <a:t>Intercampañas</a:t>
          </a:r>
          <a:endParaRPr lang="es-MX" dirty="0" smtClean="0"/>
        </a:p>
        <a:p>
          <a:r>
            <a:rPr lang="es-MX" b="1" dirty="0" smtClean="0"/>
            <a:t>12  de febrero al 29 de marzo de 2018</a:t>
          </a:r>
        </a:p>
      </dgm:t>
    </dgm:pt>
    <dgm:pt modelId="{7C1128D0-8ACF-469F-B67E-9705AC204148}" type="parTrans" cxnId="{E76C9076-149D-49B1-8B94-43CE6206C6A8}">
      <dgm:prSet/>
      <dgm:spPr/>
      <dgm:t>
        <a:bodyPr/>
        <a:lstStyle/>
        <a:p>
          <a:endParaRPr lang="es-MX"/>
        </a:p>
      </dgm:t>
    </dgm:pt>
    <dgm:pt modelId="{5E4AC43A-3A37-4CAE-8009-ED9E0E1D88DF}" type="sibTrans" cxnId="{E76C9076-149D-49B1-8B94-43CE6206C6A8}">
      <dgm:prSet/>
      <dgm:spPr/>
      <dgm:t>
        <a:bodyPr/>
        <a:lstStyle/>
        <a:p>
          <a:endParaRPr lang="es-MX"/>
        </a:p>
      </dgm:t>
    </dgm:pt>
    <dgm:pt modelId="{ED8DC904-A870-4DAE-9EF4-BDB0CAFC37DD}">
      <dgm:prSet/>
      <dgm:spPr/>
      <dgm:t>
        <a:bodyPr/>
        <a:lstStyle/>
        <a:p>
          <a:r>
            <a:rPr lang="es-MX" dirty="0" smtClean="0"/>
            <a:t>Campañas Electorales</a:t>
          </a:r>
        </a:p>
        <a:p>
          <a:r>
            <a:rPr lang="es-MX" b="1" dirty="0" smtClean="0"/>
            <a:t>30 de marzo al 27 de junio de 2018</a:t>
          </a:r>
          <a:endParaRPr lang="es-MX" dirty="0"/>
        </a:p>
      </dgm:t>
    </dgm:pt>
    <dgm:pt modelId="{1E725AF6-006E-4B6D-8BFE-2FCE1B6D9CDB}" type="parTrans" cxnId="{A8C4981C-C0D3-4487-8767-CF621C4F1508}">
      <dgm:prSet/>
      <dgm:spPr/>
      <dgm:t>
        <a:bodyPr/>
        <a:lstStyle/>
        <a:p>
          <a:endParaRPr lang="es-MX"/>
        </a:p>
      </dgm:t>
    </dgm:pt>
    <dgm:pt modelId="{B1236591-CF81-4FED-AE5E-6A14A13DDFE4}" type="sibTrans" cxnId="{A8C4981C-C0D3-4487-8767-CF621C4F1508}">
      <dgm:prSet/>
      <dgm:spPr/>
      <dgm:t>
        <a:bodyPr/>
        <a:lstStyle/>
        <a:p>
          <a:endParaRPr lang="es-MX"/>
        </a:p>
      </dgm:t>
    </dgm:pt>
    <dgm:pt modelId="{7F7AD470-4F03-4591-832E-A31089A32287}" type="pres">
      <dgm:prSet presAssocID="{E6638801-D33D-448D-8CAF-F1042E31A5D1}" presName="CompostProcess" presStyleCnt="0">
        <dgm:presLayoutVars>
          <dgm:dir/>
          <dgm:resizeHandles val="exact"/>
        </dgm:presLayoutVars>
      </dgm:prSet>
      <dgm:spPr/>
    </dgm:pt>
    <dgm:pt modelId="{186BA017-F608-4E5E-B398-6523ADCDCBC4}" type="pres">
      <dgm:prSet presAssocID="{E6638801-D33D-448D-8CAF-F1042E31A5D1}" presName="arrow" presStyleLbl="bgShp" presStyleIdx="0" presStyleCnt="1"/>
      <dgm:spPr/>
    </dgm:pt>
    <dgm:pt modelId="{53F248B0-1058-47BD-B7B6-750DFAB0392E}" type="pres">
      <dgm:prSet presAssocID="{E6638801-D33D-448D-8CAF-F1042E31A5D1}" presName="linearProcess" presStyleCnt="0"/>
      <dgm:spPr/>
    </dgm:pt>
    <dgm:pt modelId="{E482A8A3-CAC3-4F4C-9D23-60ACDE46D472}" type="pres">
      <dgm:prSet presAssocID="{F10E55AF-51EE-4AC2-A273-7864CA0A8F79}" presName="textNode" presStyleLbl="node1" presStyleIdx="0" presStyleCnt="5">
        <dgm:presLayoutVars>
          <dgm:bulletEnabled val="1"/>
        </dgm:presLayoutVars>
      </dgm:prSet>
      <dgm:spPr/>
      <dgm:t>
        <a:bodyPr/>
        <a:lstStyle/>
        <a:p>
          <a:endParaRPr lang="es-MX"/>
        </a:p>
      </dgm:t>
    </dgm:pt>
    <dgm:pt modelId="{0A4DA0C9-2DED-4415-8A71-29F8AD3AA798}" type="pres">
      <dgm:prSet presAssocID="{52C8B8C7-5EE4-4EE3-8B17-E578BC06F5D5}" presName="sibTrans" presStyleCnt="0"/>
      <dgm:spPr/>
    </dgm:pt>
    <dgm:pt modelId="{66FA1E07-F7A7-492F-A33E-1F44F46DA39B}" type="pres">
      <dgm:prSet presAssocID="{C4DF1973-C418-404B-81C1-5C3E6B0FB2E4}" presName="textNode" presStyleLbl="node1" presStyleIdx="1" presStyleCnt="5">
        <dgm:presLayoutVars>
          <dgm:bulletEnabled val="1"/>
        </dgm:presLayoutVars>
      </dgm:prSet>
      <dgm:spPr/>
      <dgm:t>
        <a:bodyPr/>
        <a:lstStyle/>
        <a:p>
          <a:endParaRPr lang="es-MX"/>
        </a:p>
      </dgm:t>
    </dgm:pt>
    <dgm:pt modelId="{CAA3A22E-D508-45B1-BA11-69CC24CB4868}" type="pres">
      <dgm:prSet presAssocID="{ED70228E-3044-4D39-88FA-7A53A74CF8B5}" presName="sibTrans" presStyleCnt="0"/>
      <dgm:spPr/>
    </dgm:pt>
    <dgm:pt modelId="{87E45DE6-F836-476C-BEC3-ED2567BA36C2}" type="pres">
      <dgm:prSet presAssocID="{2B7D6B2E-903B-4F35-8254-F0EC9F09B5C4}" presName="textNode" presStyleLbl="node1" presStyleIdx="2" presStyleCnt="5">
        <dgm:presLayoutVars>
          <dgm:bulletEnabled val="1"/>
        </dgm:presLayoutVars>
      </dgm:prSet>
      <dgm:spPr/>
      <dgm:t>
        <a:bodyPr/>
        <a:lstStyle/>
        <a:p>
          <a:endParaRPr lang="es-MX"/>
        </a:p>
      </dgm:t>
    </dgm:pt>
    <dgm:pt modelId="{0DC44427-A06D-4CC7-82B4-ADD5A23B1825}" type="pres">
      <dgm:prSet presAssocID="{5E4AC43A-3A37-4CAE-8009-ED9E0E1D88DF}" presName="sibTrans" presStyleCnt="0"/>
      <dgm:spPr/>
    </dgm:pt>
    <dgm:pt modelId="{2C7D6726-7B1C-49E7-B03D-372A91410F48}" type="pres">
      <dgm:prSet presAssocID="{ED8DC904-A870-4DAE-9EF4-BDB0CAFC37DD}" presName="textNode" presStyleLbl="node1" presStyleIdx="3" presStyleCnt="5">
        <dgm:presLayoutVars>
          <dgm:bulletEnabled val="1"/>
        </dgm:presLayoutVars>
      </dgm:prSet>
      <dgm:spPr/>
      <dgm:t>
        <a:bodyPr/>
        <a:lstStyle/>
        <a:p>
          <a:endParaRPr lang="es-MX"/>
        </a:p>
      </dgm:t>
    </dgm:pt>
    <dgm:pt modelId="{A9C69576-C344-42B8-9080-CDD01C270E67}" type="pres">
      <dgm:prSet presAssocID="{B1236591-CF81-4FED-AE5E-6A14A13DDFE4}" presName="sibTrans" presStyleCnt="0"/>
      <dgm:spPr/>
    </dgm:pt>
    <dgm:pt modelId="{E2E83025-4684-4B5E-A542-F174C0B6CC6C}" type="pres">
      <dgm:prSet presAssocID="{3890D03B-98DA-48C0-8274-E6DBFE54A35A}" presName="textNode" presStyleLbl="node1" presStyleIdx="4" presStyleCnt="5">
        <dgm:presLayoutVars>
          <dgm:bulletEnabled val="1"/>
        </dgm:presLayoutVars>
      </dgm:prSet>
      <dgm:spPr/>
      <dgm:t>
        <a:bodyPr/>
        <a:lstStyle/>
        <a:p>
          <a:endParaRPr lang="es-MX"/>
        </a:p>
      </dgm:t>
    </dgm:pt>
  </dgm:ptLst>
  <dgm:cxnLst>
    <dgm:cxn modelId="{E76C9076-149D-49B1-8B94-43CE6206C6A8}" srcId="{E6638801-D33D-448D-8CAF-F1042E31A5D1}" destId="{2B7D6B2E-903B-4F35-8254-F0EC9F09B5C4}" srcOrd="2" destOrd="0" parTransId="{7C1128D0-8ACF-469F-B67E-9705AC204148}" sibTransId="{5E4AC43A-3A37-4CAE-8009-ED9E0E1D88DF}"/>
    <dgm:cxn modelId="{243B2BE7-78FF-4C2F-B28D-90C3F7226DB8}" type="presOf" srcId="{E6638801-D33D-448D-8CAF-F1042E31A5D1}" destId="{7F7AD470-4F03-4591-832E-A31089A32287}" srcOrd="0" destOrd="0" presId="urn:microsoft.com/office/officeart/2005/8/layout/hProcess9"/>
    <dgm:cxn modelId="{29F172F4-1855-4D1A-91FA-E59938333476}" srcId="{E6638801-D33D-448D-8CAF-F1042E31A5D1}" destId="{3890D03B-98DA-48C0-8274-E6DBFE54A35A}" srcOrd="4" destOrd="0" parTransId="{2A9DA210-1464-4F5F-86E3-8816727AB9F1}" sibTransId="{CC009B06-6BCC-4EBE-8859-C5ED69CD55D6}"/>
    <dgm:cxn modelId="{6F0D2717-3082-4B6B-A139-9D24A5995D4C}" type="presOf" srcId="{2B7D6B2E-903B-4F35-8254-F0EC9F09B5C4}" destId="{87E45DE6-F836-476C-BEC3-ED2567BA36C2}" srcOrd="0" destOrd="0" presId="urn:microsoft.com/office/officeart/2005/8/layout/hProcess9"/>
    <dgm:cxn modelId="{63054264-F7FE-4199-A9E4-B80D78669DD3}" type="presOf" srcId="{3890D03B-98DA-48C0-8274-E6DBFE54A35A}" destId="{E2E83025-4684-4B5E-A542-F174C0B6CC6C}" srcOrd="0" destOrd="0" presId="urn:microsoft.com/office/officeart/2005/8/layout/hProcess9"/>
    <dgm:cxn modelId="{3E0ACE1D-1AF8-4D71-B6D3-EDB9E8CCBA2D}" type="presOf" srcId="{F10E55AF-51EE-4AC2-A273-7864CA0A8F79}" destId="{E482A8A3-CAC3-4F4C-9D23-60ACDE46D472}" srcOrd="0" destOrd="0" presId="urn:microsoft.com/office/officeart/2005/8/layout/hProcess9"/>
    <dgm:cxn modelId="{A8C4981C-C0D3-4487-8767-CF621C4F1508}" srcId="{E6638801-D33D-448D-8CAF-F1042E31A5D1}" destId="{ED8DC904-A870-4DAE-9EF4-BDB0CAFC37DD}" srcOrd="3" destOrd="0" parTransId="{1E725AF6-006E-4B6D-8BFE-2FCE1B6D9CDB}" sibTransId="{B1236591-CF81-4FED-AE5E-6A14A13DDFE4}"/>
    <dgm:cxn modelId="{E9112961-C3B8-4820-AB52-EDC48A828D34}" type="presOf" srcId="{ED8DC904-A870-4DAE-9EF4-BDB0CAFC37DD}" destId="{2C7D6726-7B1C-49E7-B03D-372A91410F48}" srcOrd="0" destOrd="0" presId="urn:microsoft.com/office/officeart/2005/8/layout/hProcess9"/>
    <dgm:cxn modelId="{3971F632-23AF-436C-BD65-7A2BC890ACEF}" type="presOf" srcId="{C4DF1973-C418-404B-81C1-5C3E6B0FB2E4}" destId="{66FA1E07-F7A7-492F-A33E-1F44F46DA39B}" srcOrd="0" destOrd="0" presId="urn:microsoft.com/office/officeart/2005/8/layout/hProcess9"/>
    <dgm:cxn modelId="{573867BE-47A7-4FCD-B75D-674290DD5CBC}" srcId="{E6638801-D33D-448D-8CAF-F1042E31A5D1}" destId="{F10E55AF-51EE-4AC2-A273-7864CA0A8F79}" srcOrd="0" destOrd="0" parTransId="{93970029-03FF-4BAF-9237-CA7BC8A9E0EB}" sibTransId="{52C8B8C7-5EE4-4EE3-8B17-E578BC06F5D5}"/>
    <dgm:cxn modelId="{ACD8C525-84A5-45B4-B4EB-22A477E50DB4}" srcId="{E6638801-D33D-448D-8CAF-F1042E31A5D1}" destId="{C4DF1973-C418-404B-81C1-5C3E6B0FB2E4}" srcOrd="1" destOrd="0" parTransId="{DF78C0E1-3378-4CD2-A039-23539653A347}" sibTransId="{ED70228E-3044-4D39-88FA-7A53A74CF8B5}"/>
    <dgm:cxn modelId="{DA057B88-C616-4D73-9A1D-AD1FE22A43AF}" type="presParOf" srcId="{7F7AD470-4F03-4591-832E-A31089A32287}" destId="{186BA017-F608-4E5E-B398-6523ADCDCBC4}" srcOrd="0" destOrd="0" presId="urn:microsoft.com/office/officeart/2005/8/layout/hProcess9"/>
    <dgm:cxn modelId="{6F7B84D7-29D5-4A5E-8BE6-D0AB4FD8F3E2}" type="presParOf" srcId="{7F7AD470-4F03-4591-832E-A31089A32287}" destId="{53F248B0-1058-47BD-B7B6-750DFAB0392E}" srcOrd="1" destOrd="0" presId="urn:microsoft.com/office/officeart/2005/8/layout/hProcess9"/>
    <dgm:cxn modelId="{29CF37F6-044B-43BE-90F5-CDB7E28E684B}" type="presParOf" srcId="{53F248B0-1058-47BD-B7B6-750DFAB0392E}" destId="{E482A8A3-CAC3-4F4C-9D23-60ACDE46D472}" srcOrd="0" destOrd="0" presId="urn:microsoft.com/office/officeart/2005/8/layout/hProcess9"/>
    <dgm:cxn modelId="{91D4FE9A-B24E-488F-8AE9-97F37732C367}" type="presParOf" srcId="{53F248B0-1058-47BD-B7B6-750DFAB0392E}" destId="{0A4DA0C9-2DED-4415-8A71-29F8AD3AA798}" srcOrd="1" destOrd="0" presId="urn:microsoft.com/office/officeart/2005/8/layout/hProcess9"/>
    <dgm:cxn modelId="{CB47DE58-97B4-40F6-B8DE-90B1998B35F5}" type="presParOf" srcId="{53F248B0-1058-47BD-B7B6-750DFAB0392E}" destId="{66FA1E07-F7A7-492F-A33E-1F44F46DA39B}" srcOrd="2" destOrd="0" presId="urn:microsoft.com/office/officeart/2005/8/layout/hProcess9"/>
    <dgm:cxn modelId="{343508B5-2F40-4BCE-8441-3FA8A3C31D18}" type="presParOf" srcId="{53F248B0-1058-47BD-B7B6-750DFAB0392E}" destId="{CAA3A22E-D508-45B1-BA11-69CC24CB4868}" srcOrd="3" destOrd="0" presId="urn:microsoft.com/office/officeart/2005/8/layout/hProcess9"/>
    <dgm:cxn modelId="{631CBD0C-EA69-4427-8075-094C30B4FCC2}" type="presParOf" srcId="{53F248B0-1058-47BD-B7B6-750DFAB0392E}" destId="{87E45DE6-F836-476C-BEC3-ED2567BA36C2}" srcOrd="4" destOrd="0" presId="urn:microsoft.com/office/officeart/2005/8/layout/hProcess9"/>
    <dgm:cxn modelId="{E0739807-F575-4744-852D-779CD652BA34}" type="presParOf" srcId="{53F248B0-1058-47BD-B7B6-750DFAB0392E}" destId="{0DC44427-A06D-4CC7-82B4-ADD5A23B1825}" srcOrd="5" destOrd="0" presId="urn:microsoft.com/office/officeart/2005/8/layout/hProcess9"/>
    <dgm:cxn modelId="{1AA46D21-EAD1-4298-AF6C-7F6A6DB1AC38}" type="presParOf" srcId="{53F248B0-1058-47BD-B7B6-750DFAB0392E}" destId="{2C7D6726-7B1C-49E7-B03D-372A91410F48}" srcOrd="6" destOrd="0" presId="urn:microsoft.com/office/officeart/2005/8/layout/hProcess9"/>
    <dgm:cxn modelId="{D9737556-E46E-46CF-A106-31CE19C05977}" type="presParOf" srcId="{53F248B0-1058-47BD-B7B6-750DFAB0392E}" destId="{A9C69576-C344-42B8-9080-CDD01C270E67}" srcOrd="7" destOrd="0" presId="urn:microsoft.com/office/officeart/2005/8/layout/hProcess9"/>
    <dgm:cxn modelId="{B368B262-42C5-4E53-AF76-1E32C6928A92}" type="presParOf" srcId="{53F248B0-1058-47BD-B7B6-750DFAB0392E}" destId="{E2E83025-4684-4B5E-A542-F174C0B6CC6C}"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524F61-DB48-4ADE-BEAF-86F81BD9AED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s-MX"/>
        </a:p>
      </dgm:t>
    </dgm:pt>
    <dgm:pt modelId="{EFB049C5-0190-4435-A445-8BF0EBEBCA9F}">
      <dgm:prSet phldrT="[Texto]" custT="1"/>
      <dgm:spPr/>
      <dgm:t>
        <a:bodyPr/>
        <a:lstStyle/>
        <a:p>
          <a:r>
            <a:rPr lang="es-MX" sz="1500" b="1" dirty="0" smtClean="0"/>
            <a:t>Campañas especiales de actualización </a:t>
          </a:r>
          <a:r>
            <a:rPr lang="es-MX" sz="1500" b="0" dirty="0" smtClean="0"/>
            <a:t>(concluyen </a:t>
          </a:r>
          <a:r>
            <a:rPr lang="es-MX" sz="1500" b="1" dirty="0" smtClean="0"/>
            <a:t>31 de enero de 2018</a:t>
          </a:r>
          <a:r>
            <a:rPr lang="es-MX" sz="1500" b="0" dirty="0" smtClean="0"/>
            <a:t>)</a:t>
          </a:r>
          <a:endParaRPr lang="es-MX" sz="1500" b="0" dirty="0"/>
        </a:p>
      </dgm:t>
    </dgm:pt>
    <dgm:pt modelId="{DEA68CCC-82F5-4675-88D3-BCBEB845A44F}" type="parTrans" cxnId="{725FFE16-4689-49B5-A5E6-5357546266CB}">
      <dgm:prSet/>
      <dgm:spPr/>
      <dgm:t>
        <a:bodyPr/>
        <a:lstStyle/>
        <a:p>
          <a:endParaRPr lang="es-MX" sz="1600"/>
        </a:p>
      </dgm:t>
    </dgm:pt>
    <dgm:pt modelId="{50744963-2A4E-4D37-AB20-54CA0A0F6EC5}" type="sibTrans" cxnId="{725FFE16-4689-49B5-A5E6-5357546266CB}">
      <dgm:prSet/>
      <dgm:spPr/>
      <dgm:t>
        <a:bodyPr/>
        <a:lstStyle/>
        <a:p>
          <a:endParaRPr lang="es-MX" sz="1600"/>
        </a:p>
      </dgm:t>
    </dgm:pt>
    <dgm:pt modelId="{6EBF027E-90DE-47E7-8DF0-4DA53E0D84AB}">
      <dgm:prSet phldrT="[Texto]" custT="1"/>
      <dgm:spPr>
        <a:solidFill>
          <a:srgbClr val="7030A0">
            <a:alpha val="90000"/>
          </a:srgbClr>
        </a:solidFill>
      </dgm:spPr>
      <dgm:t>
        <a:bodyPr/>
        <a:lstStyle/>
        <a:p>
          <a:r>
            <a:rPr lang="es-MX" sz="1200" dirty="0" smtClean="0">
              <a:solidFill>
                <a:schemeClr val="bg1">
                  <a:lumMod val="95000"/>
                </a:schemeClr>
              </a:solidFill>
            </a:rPr>
            <a:t>Periodo para solicitar reposición de Credencial para Votar por robo, extravío o deterioro grave  (concluye </a:t>
          </a:r>
          <a:r>
            <a:rPr lang="es-MX" sz="1200" b="1" dirty="0" smtClean="0">
              <a:solidFill>
                <a:schemeClr val="bg1">
                  <a:lumMod val="95000"/>
                </a:schemeClr>
              </a:solidFill>
            </a:rPr>
            <a:t>28 de febrero de 2018)</a:t>
          </a:r>
          <a:endParaRPr lang="es-MX" sz="1200" dirty="0">
            <a:solidFill>
              <a:schemeClr val="bg1">
                <a:lumMod val="95000"/>
              </a:schemeClr>
            </a:solidFill>
          </a:endParaRPr>
        </a:p>
      </dgm:t>
    </dgm:pt>
    <dgm:pt modelId="{8E14F30E-0F78-48A6-8E28-A8E95704260B}" type="parTrans" cxnId="{311D0415-95AD-4282-BB0E-B9A625274D4C}">
      <dgm:prSet/>
      <dgm:spPr/>
      <dgm:t>
        <a:bodyPr/>
        <a:lstStyle/>
        <a:p>
          <a:endParaRPr lang="es-MX" sz="1600"/>
        </a:p>
      </dgm:t>
    </dgm:pt>
    <dgm:pt modelId="{B159D8FE-99EE-42C0-9267-099DE8EECDC1}" type="sibTrans" cxnId="{311D0415-95AD-4282-BB0E-B9A625274D4C}">
      <dgm:prSet/>
      <dgm:spPr/>
      <dgm:t>
        <a:bodyPr/>
        <a:lstStyle/>
        <a:p>
          <a:endParaRPr lang="es-MX" sz="1600"/>
        </a:p>
      </dgm:t>
    </dgm:pt>
    <dgm:pt modelId="{8760D287-5393-4113-8A16-81CBD7218773}">
      <dgm:prSet phldrT="[Texto]" custT="1"/>
      <dgm:spPr/>
      <dgm:t>
        <a:bodyPr/>
        <a:lstStyle/>
        <a:p>
          <a:r>
            <a:rPr lang="es-MX" sz="1100" dirty="0" smtClean="0"/>
            <a:t>Periodo para solicitar  reimpresión de Credencial para Votar por robo, extravío o deterioro grave (sin cambio de datos) (</a:t>
          </a:r>
          <a:r>
            <a:rPr lang="es-MX" sz="1100" b="1" dirty="0" smtClean="0"/>
            <a:t>1 de marzo al</a:t>
          </a:r>
          <a:r>
            <a:rPr lang="es-MX" sz="1100" dirty="0" smtClean="0"/>
            <a:t> </a:t>
          </a:r>
          <a:r>
            <a:rPr lang="es-MX" sz="1100" b="1" dirty="0" smtClean="0"/>
            <a:t>20 de junio de 2018</a:t>
          </a:r>
          <a:r>
            <a:rPr lang="es-MX" sz="1100" b="0" dirty="0" smtClean="0"/>
            <a:t>)</a:t>
          </a:r>
          <a:endParaRPr lang="es-MX" sz="1100" b="0" dirty="0"/>
        </a:p>
      </dgm:t>
    </dgm:pt>
    <dgm:pt modelId="{5F4C3621-73EE-472D-BB3D-731787F94DA9}" type="parTrans" cxnId="{09022FB9-EC58-4C38-B165-5B096B8A92D4}">
      <dgm:prSet/>
      <dgm:spPr/>
      <dgm:t>
        <a:bodyPr/>
        <a:lstStyle/>
        <a:p>
          <a:endParaRPr lang="es-MX" sz="1600"/>
        </a:p>
      </dgm:t>
    </dgm:pt>
    <dgm:pt modelId="{2C372154-E249-48A7-A19B-3D07306E464B}" type="sibTrans" cxnId="{09022FB9-EC58-4C38-B165-5B096B8A92D4}">
      <dgm:prSet/>
      <dgm:spPr/>
      <dgm:t>
        <a:bodyPr/>
        <a:lstStyle/>
        <a:p>
          <a:endParaRPr lang="es-MX" sz="1600"/>
        </a:p>
      </dgm:t>
    </dgm:pt>
    <dgm:pt modelId="{E2C8C035-FF21-4CA4-8C95-BD1D33B5ABCD}">
      <dgm:prSet phldrT="[Texto]" custT="1"/>
      <dgm:spPr/>
      <dgm:t>
        <a:bodyPr/>
        <a:lstStyle/>
        <a:p>
          <a:r>
            <a:rPr lang="es-MX" sz="1400" dirty="0" smtClean="0"/>
            <a:t>Entrega de Credencial para Votar por inscripción, actualización o reposición se realizará hasta el </a:t>
          </a:r>
          <a:r>
            <a:rPr lang="es-MX" sz="1400" b="1" dirty="0" smtClean="0"/>
            <a:t>16 de abril de 2018</a:t>
          </a:r>
          <a:endParaRPr lang="es-MX" sz="1400" dirty="0"/>
        </a:p>
      </dgm:t>
    </dgm:pt>
    <dgm:pt modelId="{8E8A42A0-33C0-4636-BB5A-E8D8E61D7EF5}" type="parTrans" cxnId="{3BB7C5B9-FE07-4A7E-834B-CC9EAC583301}">
      <dgm:prSet/>
      <dgm:spPr/>
      <dgm:t>
        <a:bodyPr/>
        <a:lstStyle/>
        <a:p>
          <a:endParaRPr lang="es-MX" sz="1600"/>
        </a:p>
      </dgm:t>
    </dgm:pt>
    <dgm:pt modelId="{BB872036-99BE-476B-A62F-719CB975FB89}" type="sibTrans" cxnId="{3BB7C5B9-FE07-4A7E-834B-CC9EAC583301}">
      <dgm:prSet/>
      <dgm:spPr/>
      <dgm:t>
        <a:bodyPr/>
        <a:lstStyle/>
        <a:p>
          <a:endParaRPr lang="es-MX" sz="1600"/>
        </a:p>
      </dgm:t>
    </dgm:pt>
    <dgm:pt modelId="{DC5E6E34-7B4D-40EA-BDB3-72B44A46EFDA}">
      <dgm:prSet phldrT="[Texto]" custT="1"/>
      <dgm:spPr>
        <a:solidFill>
          <a:srgbClr val="7030A0">
            <a:alpha val="90000"/>
          </a:srgbClr>
        </a:solidFill>
      </dgm:spPr>
      <dgm:t>
        <a:bodyPr/>
        <a:lstStyle/>
        <a:p>
          <a:r>
            <a:rPr lang="es-MX" sz="1000" dirty="0" smtClean="0">
              <a:solidFill>
                <a:schemeClr val="bg1">
                  <a:lumMod val="95000"/>
                </a:schemeClr>
              </a:solidFill>
            </a:rPr>
            <a:t>Entrega de Credencial para Votar por reimpresión en caso de robo, extravío o deterioro grave, o por resoluciones favorables de Instancias Administrativas o Judiciales se realizará hasta el </a:t>
          </a:r>
          <a:r>
            <a:rPr lang="es-MX" sz="1000" b="1" dirty="0" smtClean="0">
              <a:solidFill>
                <a:schemeClr val="bg1">
                  <a:lumMod val="95000"/>
                </a:schemeClr>
              </a:solidFill>
            </a:rPr>
            <a:t>29 de junio de 2018</a:t>
          </a:r>
          <a:endParaRPr lang="es-MX" sz="1000" dirty="0">
            <a:solidFill>
              <a:schemeClr val="bg1">
                <a:lumMod val="95000"/>
              </a:schemeClr>
            </a:solidFill>
          </a:endParaRPr>
        </a:p>
      </dgm:t>
    </dgm:pt>
    <dgm:pt modelId="{8D3B2390-A2DA-4FD2-8F9D-3C1B305D5F47}" type="parTrans" cxnId="{7E930439-ED7E-4A6F-BB39-49A65B32F806}">
      <dgm:prSet/>
      <dgm:spPr/>
      <dgm:t>
        <a:bodyPr/>
        <a:lstStyle/>
        <a:p>
          <a:endParaRPr lang="es-MX" sz="1600"/>
        </a:p>
      </dgm:t>
    </dgm:pt>
    <dgm:pt modelId="{C9CFD782-E611-4904-A270-8852AC235739}" type="sibTrans" cxnId="{7E930439-ED7E-4A6F-BB39-49A65B32F806}">
      <dgm:prSet/>
      <dgm:spPr/>
      <dgm:t>
        <a:bodyPr/>
        <a:lstStyle/>
        <a:p>
          <a:endParaRPr lang="es-MX" sz="1600"/>
        </a:p>
      </dgm:t>
    </dgm:pt>
    <dgm:pt modelId="{83A2011F-4931-456F-8F2B-4595A7B4A788}">
      <dgm:prSet phldrT="[Texto]" custT="1"/>
      <dgm:spPr/>
      <dgm:t>
        <a:bodyPr/>
        <a:lstStyle/>
        <a:p>
          <a:r>
            <a:rPr lang="es-MX" sz="1100" smtClean="0"/>
            <a:t>Inscripción de jóvenes mexicanos que cumplan 18 años de edad antes, o bien el día de la Jornada Electoral 2018 (</a:t>
          </a:r>
          <a:r>
            <a:rPr lang="es-MX" sz="1100" b="1" smtClean="0"/>
            <a:t>1 de septiembre de 2017 al 31 de enero de 2018</a:t>
          </a:r>
          <a:r>
            <a:rPr lang="es-MX" sz="1100" b="0" smtClean="0"/>
            <a:t>)</a:t>
          </a:r>
          <a:endParaRPr lang="es-MX" sz="1100" b="0" dirty="0"/>
        </a:p>
      </dgm:t>
    </dgm:pt>
    <dgm:pt modelId="{3AD48B84-BBFA-4613-B2EA-4E7086487FE2}" type="parTrans" cxnId="{3CAEEECF-2EDA-49D4-8C93-B6BDD492DD53}">
      <dgm:prSet/>
      <dgm:spPr/>
      <dgm:t>
        <a:bodyPr/>
        <a:lstStyle/>
        <a:p>
          <a:endParaRPr lang="es-MX" sz="1600"/>
        </a:p>
      </dgm:t>
    </dgm:pt>
    <dgm:pt modelId="{C3A93FFE-60EE-4D57-A4A6-7A91E985FFF7}" type="sibTrans" cxnId="{3CAEEECF-2EDA-49D4-8C93-B6BDD492DD53}">
      <dgm:prSet/>
      <dgm:spPr/>
      <dgm:t>
        <a:bodyPr/>
        <a:lstStyle/>
        <a:p>
          <a:endParaRPr lang="es-MX" sz="1600"/>
        </a:p>
      </dgm:t>
    </dgm:pt>
    <dgm:pt modelId="{C8C595FD-443D-4925-B6A7-9AFB8921FB8E}">
      <dgm:prSet phldrT="[Texto]" custT="1"/>
      <dgm:spPr/>
      <dgm:t>
        <a:bodyPr/>
        <a:lstStyle/>
        <a:p>
          <a:r>
            <a:rPr lang="es-MX" sz="1400" dirty="0" smtClean="0"/>
            <a:t>La fecha de corte para la impresión de la Lista Nominal de Electores Definitiva con fotografía será el </a:t>
          </a:r>
          <a:r>
            <a:rPr lang="es-MX" sz="1400" b="1" dirty="0" smtClean="0"/>
            <a:t>16 de abril de 2018</a:t>
          </a:r>
          <a:r>
            <a:rPr lang="es-MX" sz="1400" dirty="0" smtClean="0"/>
            <a:t>. </a:t>
          </a:r>
          <a:endParaRPr lang="es-MX" sz="1400" dirty="0"/>
        </a:p>
      </dgm:t>
    </dgm:pt>
    <dgm:pt modelId="{3A009D3F-C2D4-4689-A4C1-B827904898F0}" type="parTrans" cxnId="{E199713D-03AE-4588-97DA-3F3BC8A70D79}">
      <dgm:prSet/>
      <dgm:spPr/>
      <dgm:t>
        <a:bodyPr/>
        <a:lstStyle/>
        <a:p>
          <a:endParaRPr lang="es-MX" sz="1600"/>
        </a:p>
      </dgm:t>
    </dgm:pt>
    <dgm:pt modelId="{7BF538A3-7E08-4582-9444-8756408F26BA}" type="sibTrans" cxnId="{E199713D-03AE-4588-97DA-3F3BC8A70D79}">
      <dgm:prSet/>
      <dgm:spPr/>
      <dgm:t>
        <a:bodyPr/>
        <a:lstStyle/>
        <a:p>
          <a:endParaRPr lang="es-MX" sz="1600"/>
        </a:p>
      </dgm:t>
    </dgm:pt>
    <dgm:pt modelId="{628BB300-9B81-4279-8CC7-1984D9B87A6C}">
      <dgm:prSet phldrT="[Texto]" custT="1"/>
      <dgm:spPr>
        <a:solidFill>
          <a:srgbClr val="7030A0">
            <a:alpha val="90000"/>
          </a:srgbClr>
        </a:solidFill>
      </dgm:spPr>
      <dgm:t>
        <a:bodyPr/>
        <a:lstStyle/>
        <a:p>
          <a:r>
            <a:rPr lang="es-MX" sz="1000" dirty="0" smtClean="0">
              <a:solidFill>
                <a:schemeClr val="bg1">
                  <a:lumMod val="95000"/>
                </a:schemeClr>
              </a:solidFill>
            </a:rPr>
            <a:t>La fecha de corte para la impresión de la Lista Nominal de Electores definitiva con fotografía,  producto de resoluciones favorables de instancias administrativas o judiciales será el </a:t>
          </a:r>
          <a:r>
            <a:rPr lang="es-MX" sz="1000" b="1" dirty="0" smtClean="0">
              <a:solidFill>
                <a:schemeClr val="bg1">
                  <a:lumMod val="95000"/>
                </a:schemeClr>
              </a:solidFill>
            </a:rPr>
            <a:t>10 de junio de 2018</a:t>
          </a:r>
          <a:r>
            <a:rPr lang="es-MX" sz="1000" dirty="0" smtClean="0">
              <a:solidFill>
                <a:schemeClr val="bg1">
                  <a:lumMod val="95000"/>
                </a:schemeClr>
              </a:solidFill>
            </a:rPr>
            <a:t>. </a:t>
          </a:r>
          <a:endParaRPr lang="es-MX" sz="1000" dirty="0">
            <a:solidFill>
              <a:schemeClr val="bg1">
                <a:lumMod val="95000"/>
              </a:schemeClr>
            </a:solidFill>
          </a:endParaRPr>
        </a:p>
      </dgm:t>
    </dgm:pt>
    <dgm:pt modelId="{2F138D05-805E-40A3-AC18-27FCC864BD4F}" type="parTrans" cxnId="{E3937DA2-3DCB-44BC-B683-AFDE1282DD14}">
      <dgm:prSet/>
      <dgm:spPr/>
      <dgm:t>
        <a:bodyPr/>
        <a:lstStyle/>
        <a:p>
          <a:endParaRPr lang="es-MX" sz="1600"/>
        </a:p>
      </dgm:t>
    </dgm:pt>
    <dgm:pt modelId="{5693ABEB-C205-426C-9C4A-7DA7401E53EE}" type="sibTrans" cxnId="{E3937DA2-3DCB-44BC-B683-AFDE1282DD14}">
      <dgm:prSet/>
      <dgm:spPr/>
      <dgm:t>
        <a:bodyPr/>
        <a:lstStyle/>
        <a:p>
          <a:endParaRPr lang="es-MX" sz="1600"/>
        </a:p>
      </dgm:t>
    </dgm:pt>
    <dgm:pt modelId="{8FF42CF3-208C-47D9-A367-4632B870E0D9}" type="pres">
      <dgm:prSet presAssocID="{3A524F61-DB48-4ADE-BEAF-86F81BD9AED0}" presName="Name0" presStyleCnt="0">
        <dgm:presLayoutVars>
          <dgm:chPref val="3"/>
          <dgm:dir/>
          <dgm:animLvl val="lvl"/>
          <dgm:resizeHandles/>
        </dgm:presLayoutVars>
      </dgm:prSet>
      <dgm:spPr/>
      <dgm:t>
        <a:bodyPr/>
        <a:lstStyle/>
        <a:p>
          <a:endParaRPr lang="es-MX"/>
        </a:p>
      </dgm:t>
    </dgm:pt>
    <dgm:pt modelId="{33FA5EFB-CE32-4BAB-859E-2F719660E3D2}" type="pres">
      <dgm:prSet presAssocID="{EFB049C5-0190-4435-A445-8BF0EBEBCA9F}" presName="horFlow" presStyleCnt="0"/>
      <dgm:spPr/>
    </dgm:pt>
    <dgm:pt modelId="{95BB8390-1DE6-469F-AD4A-86A48868BE95}" type="pres">
      <dgm:prSet presAssocID="{EFB049C5-0190-4435-A445-8BF0EBEBCA9F}" presName="bigChev" presStyleLbl="node1" presStyleIdx="0" presStyleCnt="3" custScaleX="92823" custScaleY="90203"/>
      <dgm:spPr/>
      <dgm:t>
        <a:bodyPr/>
        <a:lstStyle/>
        <a:p>
          <a:endParaRPr lang="es-MX"/>
        </a:p>
      </dgm:t>
    </dgm:pt>
    <dgm:pt modelId="{F06DD004-2B1F-4B53-A900-6AA87C2C0DC7}" type="pres">
      <dgm:prSet presAssocID="{8E14F30E-0F78-48A6-8E28-A8E95704260B}" presName="parTrans" presStyleCnt="0"/>
      <dgm:spPr/>
    </dgm:pt>
    <dgm:pt modelId="{A235CBA7-4D21-4F62-882F-8906E976301F}" type="pres">
      <dgm:prSet presAssocID="{6EBF027E-90DE-47E7-8DF0-4DA53E0D84AB}" presName="node" presStyleLbl="alignAccFollowNode1" presStyleIdx="0" presStyleCnt="5">
        <dgm:presLayoutVars>
          <dgm:bulletEnabled val="1"/>
        </dgm:presLayoutVars>
      </dgm:prSet>
      <dgm:spPr/>
      <dgm:t>
        <a:bodyPr/>
        <a:lstStyle/>
        <a:p>
          <a:endParaRPr lang="es-MX"/>
        </a:p>
      </dgm:t>
    </dgm:pt>
    <dgm:pt modelId="{FAB9A1FD-2ADA-4E56-9962-C57A21549276}" type="pres">
      <dgm:prSet presAssocID="{B159D8FE-99EE-42C0-9267-099DE8EECDC1}" presName="sibTrans" presStyleCnt="0"/>
      <dgm:spPr/>
    </dgm:pt>
    <dgm:pt modelId="{22F9D93F-B704-4878-8271-FC9A593D6101}" type="pres">
      <dgm:prSet presAssocID="{8760D287-5393-4113-8A16-81CBD7218773}" presName="node" presStyleLbl="alignAccFollowNode1" presStyleIdx="1" presStyleCnt="5">
        <dgm:presLayoutVars>
          <dgm:bulletEnabled val="1"/>
        </dgm:presLayoutVars>
      </dgm:prSet>
      <dgm:spPr/>
      <dgm:t>
        <a:bodyPr/>
        <a:lstStyle/>
        <a:p>
          <a:endParaRPr lang="es-MX"/>
        </a:p>
      </dgm:t>
    </dgm:pt>
    <dgm:pt modelId="{30FB7B13-6E14-4F8F-BBA8-20760968702E}" type="pres">
      <dgm:prSet presAssocID="{EFB049C5-0190-4435-A445-8BF0EBEBCA9F}" presName="vSp" presStyleCnt="0"/>
      <dgm:spPr/>
    </dgm:pt>
    <dgm:pt modelId="{F326AB86-F989-4716-9906-46491C162A7A}" type="pres">
      <dgm:prSet presAssocID="{E2C8C035-FF21-4CA4-8C95-BD1D33B5ABCD}" presName="horFlow" presStyleCnt="0"/>
      <dgm:spPr/>
    </dgm:pt>
    <dgm:pt modelId="{E5EE0848-5FC4-47B9-BD5F-80CF3FA2BDB8}" type="pres">
      <dgm:prSet presAssocID="{E2C8C035-FF21-4CA4-8C95-BD1D33B5ABCD}" presName="bigChev" presStyleLbl="node1" presStyleIdx="1" presStyleCnt="3" custScaleX="93339" custScaleY="88189"/>
      <dgm:spPr/>
      <dgm:t>
        <a:bodyPr/>
        <a:lstStyle/>
        <a:p>
          <a:endParaRPr lang="es-MX"/>
        </a:p>
      </dgm:t>
    </dgm:pt>
    <dgm:pt modelId="{15FBB420-EF73-464C-9801-589C0E3E0E54}" type="pres">
      <dgm:prSet presAssocID="{8D3B2390-A2DA-4FD2-8F9D-3C1B305D5F47}" presName="parTrans" presStyleCnt="0"/>
      <dgm:spPr/>
    </dgm:pt>
    <dgm:pt modelId="{2A44D3D3-203E-4A8C-9699-DB3FB7205DDD}" type="pres">
      <dgm:prSet presAssocID="{DC5E6E34-7B4D-40EA-BDB3-72B44A46EFDA}" presName="node" presStyleLbl="alignAccFollowNode1" presStyleIdx="2" presStyleCnt="5">
        <dgm:presLayoutVars>
          <dgm:bulletEnabled val="1"/>
        </dgm:presLayoutVars>
      </dgm:prSet>
      <dgm:spPr/>
      <dgm:t>
        <a:bodyPr/>
        <a:lstStyle/>
        <a:p>
          <a:endParaRPr lang="es-MX"/>
        </a:p>
      </dgm:t>
    </dgm:pt>
    <dgm:pt modelId="{8F18615F-C272-4850-B10F-D725674055DC}" type="pres">
      <dgm:prSet presAssocID="{C9CFD782-E611-4904-A270-8852AC235739}" presName="sibTrans" presStyleCnt="0"/>
      <dgm:spPr/>
    </dgm:pt>
    <dgm:pt modelId="{5186CA1F-2352-4588-96DF-3E12A94E5842}" type="pres">
      <dgm:prSet presAssocID="{83A2011F-4931-456F-8F2B-4595A7B4A788}" presName="node" presStyleLbl="alignAccFollowNode1" presStyleIdx="3" presStyleCnt="5">
        <dgm:presLayoutVars>
          <dgm:bulletEnabled val="1"/>
        </dgm:presLayoutVars>
      </dgm:prSet>
      <dgm:spPr/>
      <dgm:t>
        <a:bodyPr/>
        <a:lstStyle/>
        <a:p>
          <a:endParaRPr lang="es-MX"/>
        </a:p>
      </dgm:t>
    </dgm:pt>
    <dgm:pt modelId="{DCDCD44B-C812-4105-B2D2-BAA0B5867695}" type="pres">
      <dgm:prSet presAssocID="{E2C8C035-FF21-4CA4-8C95-BD1D33B5ABCD}" presName="vSp" presStyleCnt="0"/>
      <dgm:spPr/>
    </dgm:pt>
    <dgm:pt modelId="{64ADAF7E-8F8C-4906-B959-CFBAC887FE8C}" type="pres">
      <dgm:prSet presAssocID="{C8C595FD-443D-4925-B6A7-9AFB8921FB8E}" presName="horFlow" presStyleCnt="0"/>
      <dgm:spPr/>
    </dgm:pt>
    <dgm:pt modelId="{AC72820C-0EAB-4E3F-A12C-7B744CA9FAD2}" type="pres">
      <dgm:prSet presAssocID="{C8C595FD-443D-4925-B6A7-9AFB8921FB8E}" presName="bigChev" presStyleLbl="node1" presStyleIdx="2" presStyleCnt="3" custScaleX="95955" custScaleY="88602"/>
      <dgm:spPr/>
      <dgm:t>
        <a:bodyPr/>
        <a:lstStyle/>
        <a:p>
          <a:endParaRPr lang="es-MX"/>
        </a:p>
      </dgm:t>
    </dgm:pt>
    <dgm:pt modelId="{9677AFB5-79A2-4DF8-9B35-479F7ABA843B}" type="pres">
      <dgm:prSet presAssocID="{2F138D05-805E-40A3-AC18-27FCC864BD4F}" presName="parTrans" presStyleCnt="0"/>
      <dgm:spPr/>
    </dgm:pt>
    <dgm:pt modelId="{2C13327D-825D-4FE2-ABA1-5777992A081F}" type="pres">
      <dgm:prSet presAssocID="{628BB300-9B81-4279-8CC7-1984D9B87A6C}" presName="node" presStyleLbl="alignAccFollowNode1" presStyleIdx="4" presStyleCnt="5">
        <dgm:presLayoutVars>
          <dgm:bulletEnabled val="1"/>
        </dgm:presLayoutVars>
      </dgm:prSet>
      <dgm:spPr/>
      <dgm:t>
        <a:bodyPr/>
        <a:lstStyle/>
        <a:p>
          <a:endParaRPr lang="es-MX"/>
        </a:p>
      </dgm:t>
    </dgm:pt>
  </dgm:ptLst>
  <dgm:cxnLst>
    <dgm:cxn modelId="{47A84E5F-230A-4825-9548-B1FC4C05AF58}" type="presOf" srcId="{83A2011F-4931-456F-8F2B-4595A7B4A788}" destId="{5186CA1F-2352-4588-96DF-3E12A94E5842}" srcOrd="0" destOrd="0" presId="urn:microsoft.com/office/officeart/2005/8/layout/lProcess3"/>
    <dgm:cxn modelId="{CA052175-FE93-4967-B8AC-098FBA87E43A}" type="presOf" srcId="{EFB049C5-0190-4435-A445-8BF0EBEBCA9F}" destId="{95BB8390-1DE6-469F-AD4A-86A48868BE95}" srcOrd="0" destOrd="0" presId="urn:microsoft.com/office/officeart/2005/8/layout/lProcess3"/>
    <dgm:cxn modelId="{5BACE31B-AAC6-460F-8310-5BE564C539A0}" type="presOf" srcId="{6EBF027E-90DE-47E7-8DF0-4DA53E0D84AB}" destId="{A235CBA7-4D21-4F62-882F-8906E976301F}" srcOrd="0" destOrd="0" presId="urn:microsoft.com/office/officeart/2005/8/layout/lProcess3"/>
    <dgm:cxn modelId="{3BB7C5B9-FE07-4A7E-834B-CC9EAC583301}" srcId="{3A524F61-DB48-4ADE-BEAF-86F81BD9AED0}" destId="{E2C8C035-FF21-4CA4-8C95-BD1D33B5ABCD}" srcOrd="1" destOrd="0" parTransId="{8E8A42A0-33C0-4636-BB5A-E8D8E61D7EF5}" sibTransId="{BB872036-99BE-476B-A62F-719CB975FB89}"/>
    <dgm:cxn modelId="{725FFE16-4689-49B5-A5E6-5357546266CB}" srcId="{3A524F61-DB48-4ADE-BEAF-86F81BD9AED0}" destId="{EFB049C5-0190-4435-A445-8BF0EBEBCA9F}" srcOrd="0" destOrd="0" parTransId="{DEA68CCC-82F5-4675-88D3-BCBEB845A44F}" sibTransId="{50744963-2A4E-4D37-AB20-54CA0A0F6EC5}"/>
    <dgm:cxn modelId="{7E930439-ED7E-4A6F-BB39-49A65B32F806}" srcId="{E2C8C035-FF21-4CA4-8C95-BD1D33B5ABCD}" destId="{DC5E6E34-7B4D-40EA-BDB3-72B44A46EFDA}" srcOrd="0" destOrd="0" parTransId="{8D3B2390-A2DA-4FD2-8F9D-3C1B305D5F47}" sibTransId="{C9CFD782-E611-4904-A270-8852AC235739}"/>
    <dgm:cxn modelId="{E3937DA2-3DCB-44BC-B683-AFDE1282DD14}" srcId="{C8C595FD-443D-4925-B6A7-9AFB8921FB8E}" destId="{628BB300-9B81-4279-8CC7-1984D9B87A6C}" srcOrd="0" destOrd="0" parTransId="{2F138D05-805E-40A3-AC18-27FCC864BD4F}" sibTransId="{5693ABEB-C205-426C-9C4A-7DA7401E53EE}"/>
    <dgm:cxn modelId="{E199713D-03AE-4588-97DA-3F3BC8A70D79}" srcId="{3A524F61-DB48-4ADE-BEAF-86F81BD9AED0}" destId="{C8C595FD-443D-4925-B6A7-9AFB8921FB8E}" srcOrd="2" destOrd="0" parTransId="{3A009D3F-C2D4-4689-A4C1-B827904898F0}" sibTransId="{7BF538A3-7E08-4582-9444-8756408F26BA}"/>
    <dgm:cxn modelId="{7E7ECED3-1966-4F56-B29E-876A4A29F335}" type="presOf" srcId="{E2C8C035-FF21-4CA4-8C95-BD1D33B5ABCD}" destId="{E5EE0848-5FC4-47B9-BD5F-80CF3FA2BDB8}" srcOrd="0" destOrd="0" presId="urn:microsoft.com/office/officeart/2005/8/layout/lProcess3"/>
    <dgm:cxn modelId="{09022FB9-EC58-4C38-B165-5B096B8A92D4}" srcId="{EFB049C5-0190-4435-A445-8BF0EBEBCA9F}" destId="{8760D287-5393-4113-8A16-81CBD7218773}" srcOrd="1" destOrd="0" parTransId="{5F4C3621-73EE-472D-BB3D-731787F94DA9}" sibTransId="{2C372154-E249-48A7-A19B-3D07306E464B}"/>
    <dgm:cxn modelId="{3D54C640-DD21-422A-91DA-81B54F57AC8A}" type="presOf" srcId="{3A524F61-DB48-4ADE-BEAF-86F81BD9AED0}" destId="{8FF42CF3-208C-47D9-A367-4632B870E0D9}" srcOrd="0" destOrd="0" presId="urn:microsoft.com/office/officeart/2005/8/layout/lProcess3"/>
    <dgm:cxn modelId="{3CAEEECF-2EDA-49D4-8C93-B6BDD492DD53}" srcId="{E2C8C035-FF21-4CA4-8C95-BD1D33B5ABCD}" destId="{83A2011F-4931-456F-8F2B-4595A7B4A788}" srcOrd="1" destOrd="0" parTransId="{3AD48B84-BBFA-4613-B2EA-4E7086487FE2}" sibTransId="{C3A93FFE-60EE-4D57-A4A6-7A91E985FFF7}"/>
    <dgm:cxn modelId="{BE026216-22B8-4868-A753-C4F9AC2B5B4E}" type="presOf" srcId="{8760D287-5393-4113-8A16-81CBD7218773}" destId="{22F9D93F-B704-4878-8271-FC9A593D6101}" srcOrd="0" destOrd="0" presId="urn:microsoft.com/office/officeart/2005/8/layout/lProcess3"/>
    <dgm:cxn modelId="{FE791FE3-43A7-4872-A83D-3CA67D12910B}" type="presOf" srcId="{628BB300-9B81-4279-8CC7-1984D9B87A6C}" destId="{2C13327D-825D-4FE2-ABA1-5777992A081F}" srcOrd="0" destOrd="0" presId="urn:microsoft.com/office/officeart/2005/8/layout/lProcess3"/>
    <dgm:cxn modelId="{311D0415-95AD-4282-BB0E-B9A625274D4C}" srcId="{EFB049C5-0190-4435-A445-8BF0EBEBCA9F}" destId="{6EBF027E-90DE-47E7-8DF0-4DA53E0D84AB}" srcOrd="0" destOrd="0" parTransId="{8E14F30E-0F78-48A6-8E28-A8E95704260B}" sibTransId="{B159D8FE-99EE-42C0-9267-099DE8EECDC1}"/>
    <dgm:cxn modelId="{E4D4D8F4-5DCC-4163-9449-31E1DEF7108A}" type="presOf" srcId="{C8C595FD-443D-4925-B6A7-9AFB8921FB8E}" destId="{AC72820C-0EAB-4E3F-A12C-7B744CA9FAD2}" srcOrd="0" destOrd="0" presId="urn:microsoft.com/office/officeart/2005/8/layout/lProcess3"/>
    <dgm:cxn modelId="{AEFDD244-34F5-4CE4-AE4C-D7192B416493}" type="presOf" srcId="{DC5E6E34-7B4D-40EA-BDB3-72B44A46EFDA}" destId="{2A44D3D3-203E-4A8C-9699-DB3FB7205DDD}" srcOrd="0" destOrd="0" presId="urn:microsoft.com/office/officeart/2005/8/layout/lProcess3"/>
    <dgm:cxn modelId="{3776044A-CF7F-4594-8DFD-981E1B6A4501}" type="presParOf" srcId="{8FF42CF3-208C-47D9-A367-4632B870E0D9}" destId="{33FA5EFB-CE32-4BAB-859E-2F719660E3D2}" srcOrd="0" destOrd="0" presId="urn:microsoft.com/office/officeart/2005/8/layout/lProcess3"/>
    <dgm:cxn modelId="{7A509B7C-AFAF-42D3-91CE-6BFD3296C67D}" type="presParOf" srcId="{33FA5EFB-CE32-4BAB-859E-2F719660E3D2}" destId="{95BB8390-1DE6-469F-AD4A-86A48868BE95}" srcOrd="0" destOrd="0" presId="urn:microsoft.com/office/officeart/2005/8/layout/lProcess3"/>
    <dgm:cxn modelId="{95DEF067-8078-4BF1-B1C9-034B058BDBF3}" type="presParOf" srcId="{33FA5EFB-CE32-4BAB-859E-2F719660E3D2}" destId="{F06DD004-2B1F-4B53-A900-6AA87C2C0DC7}" srcOrd="1" destOrd="0" presId="urn:microsoft.com/office/officeart/2005/8/layout/lProcess3"/>
    <dgm:cxn modelId="{AA6DAF4B-32EE-4C90-985D-F9E0D145EF96}" type="presParOf" srcId="{33FA5EFB-CE32-4BAB-859E-2F719660E3D2}" destId="{A235CBA7-4D21-4F62-882F-8906E976301F}" srcOrd="2" destOrd="0" presId="urn:microsoft.com/office/officeart/2005/8/layout/lProcess3"/>
    <dgm:cxn modelId="{E0722240-BC73-4BC1-BF12-32BA22815ACE}" type="presParOf" srcId="{33FA5EFB-CE32-4BAB-859E-2F719660E3D2}" destId="{FAB9A1FD-2ADA-4E56-9962-C57A21549276}" srcOrd="3" destOrd="0" presId="urn:microsoft.com/office/officeart/2005/8/layout/lProcess3"/>
    <dgm:cxn modelId="{0712E965-A974-4119-BF8B-F67072530A15}" type="presParOf" srcId="{33FA5EFB-CE32-4BAB-859E-2F719660E3D2}" destId="{22F9D93F-B704-4878-8271-FC9A593D6101}" srcOrd="4" destOrd="0" presId="urn:microsoft.com/office/officeart/2005/8/layout/lProcess3"/>
    <dgm:cxn modelId="{71F68914-ABD9-4DBA-B0D3-562B588A6130}" type="presParOf" srcId="{8FF42CF3-208C-47D9-A367-4632B870E0D9}" destId="{30FB7B13-6E14-4F8F-BBA8-20760968702E}" srcOrd="1" destOrd="0" presId="urn:microsoft.com/office/officeart/2005/8/layout/lProcess3"/>
    <dgm:cxn modelId="{53CE9C7B-A01F-4260-B39A-490FBE14A473}" type="presParOf" srcId="{8FF42CF3-208C-47D9-A367-4632B870E0D9}" destId="{F326AB86-F989-4716-9906-46491C162A7A}" srcOrd="2" destOrd="0" presId="urn:microsoft.com/office/officeart/2005/8/layout/lProcess3"/>
    <dgm:cxn modelId="{E1C1785D-FE34-4C3B-AF12-FD03EC8FF7E5}" type="presParOf" srcId="{F326AB86-F989-4716-9906-46491C162A7A}" destId="{E5EE0848-5FC4-47B9-BD5F-80CF3FA2BDB8}" srcOrd="0" destOrd="0" presId="urn:microsoft.com/office/officeart/2005/8/layout/lProcess3"/>
    <dgm:cxn modelId="{F602E7C8-89C9-4A87-B14E-4FB4C5A15FB6}" type="presParOf" srcId="{F326AB86-F989-4716-9906-46491C162A7A}" destId="{15FBB420-EF73-464C-9801-589C0E3E0E54}" srcOrd="1" destOrd="0" presId="urn:microsoft.com/office/officeart/2005/8/layout/lProcess3"/>
    <dgm:cxn modelId="{4B2F0671-62B7-4824-83F2-9999AD212570}" type="presParOf" srcId="{F326AB86-F989-4716-9906-46491C162A7A}" destId="{2A44D3D3-203E-4A8C-9699-DB3FB7205DDD}" srcOrd="2" destOrd="0" presId="urn:microsoft.com/office/officeart/2005/8/layout/lProcess3"/>
    <dgm:cxn modelId="{41D957CF-4A30-4F7A-893E-B26BDD2C0BFB}" type="presParOf" srcId="{F326AB86-F989-4716-9906-46491C162A7A}" destId="{8F18615F-C272-4850-B10F-D725674055DC}" srcOrd="3" destOrd="0" presId="urn:microsoft.com/office/officeart/2005/8/layout/lProcess3"/>
    <dgm:cxn modelId="{D3EBBB12-16E2-48A9-B601-F0EFC0C2931D}" type="presParOf" srcId="{F326AB86-F989-4716-9906-46491C162A7A}" destId="{5186CA1F-2352-4588-96DF-3E12A94E5842}" srcOrd="4" destOrd="0" presId="urn:microsoft.com/office/officeart/2005/8/layout/lProcess3"/>
    <dgm:cxn modelId="{02AD2C46-B72D-4F72-A1DE-BD2EBE1CCE9B}" type="presParOf" srcId="{8FF42CF3-208C-47D9-A367-4632B870E0D9}" destId="{DCDCD44B-C812-4105-B2D2-BAA0B5867695}" srcOrd="3" destOrd="0" presId="urn:microsoft.com/office/officeart/2005/8/layout/lProcess3"/>
    <dgm:cxn modelId="{F366F2E0-1A29-4242-BD43-2540839494E1}" type="presParOf" srcId="{8FF42CF3-208C-47D9-A367-4632B870E0D9}" destId="{64ADAF7E-8F8C-4906-B959-CFBAC887FE8C}" srcOrd="4" destOrd="0" presId="urn:microsoft.com/office/officeart/2005/8/layout/lProcess3"/>
    <dgm:cxn modelId="{221C8F3B-162D-4412-8893-9DAE23D6EDA4}" type="presParOf" srcId="{64ADAF7E-8F8C-4906-B959-CFBAC887FE8C}" destId="{AC72820C-0EAB-4E3F-A12C-7B744CA9FAD2}" srcOrd="0" destOrd="0" presId="urn:microsoft.com/office/officeart/2005/8/layout/lProcess3"/>
    <dgm:cxn modelId="{47F69129-C013-4575-AFFD-B24296EEEB6E}" type="presParOf" srcId="{64ADAF7E-8F8C-4906-B959-CFBAC887FE8C}" destId="{9677AFB5-79A2-4DF8-9B35-479F7ABA843B}" srcOrd="1" destOrd="0" presId="urn:microsoft.com/office/officeart/2005/8/layout/lProcess3"/>
    <dgm:cxn modelId="{AE83D17A-C776-40D8-85D9-0CD98A94E13D}" type="presParOf" srcId="{64ADAF7E-8F8C-4906-B959-CFBAC887FE8C}" destId="{2C13327D-825D-4FE2-ABA1-5777992A081F}"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C9C737B-0A7A-4301-95CF-114DFC5A14FB}"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s-MX"/>
        </a:p>
      </dgm:t>
    </dgm:pt>
    <dgm:pt modelId="{BC7D2FC6-C486-4FB6-82A5-1174F7A290B8}">
      <dgm:prSet phldrT="[Texto]"/>
      <dgm:spPr/>
      <dgm:t>
        <a:bodyPr/>
        <a:lstStyle/>
        <a:p>
          <a:r>
            <a:rPr lang="es-MX" dirty="0" smtClean="0"/>
            <a:t>Para el proceso electoral federal</a:t>
          </a:r>
          <a:endParaRPr lang="es-MX" dirty="0"/>
        </a:p>
      </dgm:t>
    </dgm:pt>
    <dgm:pt modelId="{DE91DF40-703D-4623-B6C5-7E6335893AEA}" type="parTrans" cxnId="{D63FBFC7-E905-4E70-B7B2-735F7E7B9F6F}">
      <dgm:prSet/>
      <dgm:spPr/>
      <dgm:t>
        <a:bodyPr/>
        <a:lstStyle/>
        <a:p>
          <a:endParaRPr lang="es-MX"/>
        </a:p>
      </dgm:t>
    </dgm:pt>
    <dgm:pt modelId="{9A4A0947-3858-4279-B5D0-E191F5E0ADA1}" type="sibTrans" cxnId="{D63FBFC7-E905-4E70-B7B2-735F7E7B9F6F}">
      <dgm:prSet/>
      <dgm:spPr/>
      <dgm:t>
        <a:bodyPr/>
        <a:lstStyle/>
        <a:p>
          <a:endParaRPr lang="es-MX"/>
        </a:p>
      </dgm:t>
    </dgm:pt>
    <dgm:pt modelId="{A96DD0FF-C0A2-420B-9CEE-432926D001A7}">
      <dgm:prSet phldrT="[Texto]"/>
      <dgm:spPr/>
      <dgm:t>
        <a:bodyPr/>
        <a:lstStyle/>
        <a:p>
          <a:r>
            <a:rPr lang="es-MX" dirty="0" smtClean="0"/>
            <a:t>Presidente de la República </a:t>
          </a:r>
          <a:endParaRPr lang="es-MX" dirty="0"/>
        </a:p>
      </dgm:t>
    </dgm:pt>
    <dgm:pt modelId="{92DBE262-56E8-4B79-AFBE-A1BC75A3088E}" type="parTrans" cxnId="{BF3D786B-E472-4C60-A5EB-7AF490213AD1}">
      <dgm:prSet/>
      <dgm:spPr/>
      <dgm:t>
        <a:bodyPr/>
        <a:lstStyle/>
        <a:p>
          <a:endParaRPr lang="es-MX"/>
        </a:p>
      </dgm:t>
    </dgm:pt>
    <dgm:pt modelId="{B39C7D03-82F7-483A-93C5-2FBB8D14366E}" type="sibTrans" cxnId="{BF3D786B-E472-4C60-A5EB-7AF490213AD1}">
      <dgm:prSet/>
      <dgm:spPr/>
      <dgm:t>
        <a:bodyPr/>
        <a:lstStyle/>
        <a:p>
          <a:endParaRPr lang="es-MX"/>
        </a:p>
      </dgm:t>
    </dgm:pt>
    <dgm:pt modelId="{8C68A76C-E228-4B4E-99FA-3680CFBAFDE6}">
      <dgm:prSet phldrT="[Texto]"/>
      <dgm:spPr/>
      <dgm:t>
        <a:bodyPr/>
        <a:lstStyle/>
        <a:p>
          <a:r>
            <a:rPr lang="es-MX" dirty="0" smtClean="0"/>
            <a:t>Senadurías</a:t>
          </a:r>
          <a:endParaRPr lang="es-MX" dirty="0"/>
        </a:p>
      </dgm:t>
    </dgm:pt>
    <dgm:pt modelId="{9638D4B5-F17B-45E4-870F-483D48F171F6}" type="parTrans" cxnId="{90E4FFF7-5A9E-4C90-896B-657C4F7570FF}">
      <dgm:prSet/>
      <dgm:spPr/>
      <dgm:t>
        <a:bodyPr/>
        <a:lstStyle/>
        <a:p>
          <a:endParaRPr lang="es-MX"/>
        </a:p>
      </dgm:t>
    </dgm:pt>
    <dgm:pt modelId="{9A7A247D-6CB6-44D2-B036-5E8508A450C3}" type="sibTrans" cxnId="{90E4FFF7-5A9E-4C90-896B-657C4F7570FF}">
      <dgm:prSet/>
      <dgm:spPr/>
      <dgm:t>
        <a:bodyPr/>
        <a:lstStyle/>
        <a:p>
          <a:endParaRPr lang="es-MX"/>
        </a:p>
      </dgm:t>
    </dgm:pt>
    <dgm:pt modelId="{23F3CABC-1841-4CEA-9CA2-E5A6CF7A8295}">
      <dgm:prSet phldrT="[Texto]"/>
      <dgm:spPr/>
      <dgm:t>
        <a:bodyPr/>
        <a:lstStyle/>
        <a:p>
          <a:r>
            <a:rPr lang="es-MX" dirty="0" smtClean="0"/>
            <a:t>Para los procesos electorales locales</a:t>
          </a:r>
          <a:endParaRPr lang="es-MX" dirty="0"/>
        </a:p>
      </dgm:t>
    </dgm:pt>
    <dgm:pt modelId="{CBE6499D-2F63-43A1-9D14-9F5E238EA3E1}" type="parTrans" cxnId="{6FC5945C-3B7E-43B5-ADEE-604723961114}">
      <dgm:prSet/>
      <dgm:spPr/>
      <dgm:t>
        <a:bodyPr/>
        <a:lstStyle/>
        <a:p>
          <a:endParaRPr lang="es-MX"/>
        </a:p>
      </dgm:t>
    </dgm:pt>
    <dgm:pt modelId="{254D4752-41E1-4684-82A1-F9FD9347E83D}" type="sibTrans" cxnId="{6FC5945C-3B7E-43B5-ADEE-604723961114}">
      <dgm:prSet/>
      <dgm:spPr/>
      <dgm:t>
        <a:bodyPr/>
        <a:lstStyle/>
        <a:p>
          <a:endParaRPr lang="es-MX"/>
        </a:p>
      </dgm:t>
    </dgm:pt>
    <dgm:pt modelId="{FE832EDC-A72D-4333-A2E4-B98D871A7AA1}">
      <dgm:prSet phldrT="[Texto]"/>
      <dgm:spPr/>
      <dgm:t>
        <a:bodyPr/>
        <a:lstStyle/>
        <a:p>
          <a:r>
            <a:rPr lang="es-MX" dirty="0" smtClean="0"/>
            <a:t>Gobernador de Chiapas</a:t>
          </a:r>
          <a:endParaRPr lang="es-MX" dirty="0"/>
        </a:p>
      </dgm:t>
    </dgm:pt>
    <dgm:pt modelId="{EC136016-EED3-4D33-8994-165863F5395F}" type="parTrans" cxnId="{1D639256-65C0-4DBD-B7B2-8C339B52A68B}">
      <dgm:prSet/>
      <dgm:spPr/>
      <dgm:t>
        <a:bodyPr/>
        <a:lstStyle/>
        <a:p>
          <a:endParaRPr lang="es-MX"/>
        </a:p>
      </dgm:t>
    </dgm:pt>
    <dgm:pt modelId="{CC828449-B6D7-4699-BBFA-FDAD56699C30}" type="sibTrans" cxnId="{1D639256-65C0-4DBD-B7B2-8C339B52A68B}">
      <dgm:prSet/>
      <dgm:spPr/>
      <dgm:t>
        <a:bodyPr/>
        <a:lstStyle/>
        <a:p>
          <a:endParaRPr lang="es-MX"/>
        </a:p>
      </dgm:t>
    </dgm:pt>
    <dgm:pt modelId="{6B51A0B0-BB68-464A-9E13-55E0F7933E95}">
      <dgm:prSet phldrT="[Texto]"/>
      <dgm:spPr/>
      <dgm:t>
        <a:bodyPr/>
        <a:lstStyle/>
        <a:p>
          <a:r>
            <a:rPr lang="es-MX" dirty="0" smtClean="0"/>
            <a:t>Jefe de Gobierno de la Ciudad de México</a:t>
          </a:r>
          <a:endParaRPr lang="es-MX" dirty="0"/>
        </a:p>
      </dgm:t>
    </dgm:pt>
    <dgm:pt modelId="{18E6885E-ECDE-483D-8D08-54704F5D2B10}" type="parTrans" cxnId="{0D9CEBF9-97E0-4789-BA2E-3356A358659D}">
      <dgm:prSet/>
      <dgm:spPr/>
      <dgm:t>
        <a:bodyPr/>
        <a:lstStyle/>
        <a:p>
          <a:endParaRPr lang="es-MX"/>
        </a:p>
      </dgm:t>
    </dgm:pt>
    <dgm:pt modelId="{7D7A8761-080D-487A-8F32-30281EE07F00}" type="sibTrans" cxnId="{0D9CEBF9-97E0-4789-BA2E-3356A358659D}">
      <dgm:prSet/>
      <dgm:spPr/>
      <dgm:t>
        <a:bodyPr/>
        <a:lstStyle/>
        <a:p>
          <a:endParaRPr lang="es-MX"/>
        </a:p>
      </dgm:t>
    </dgm:pt>
    <dgm:pt modelId="{B113ECB5-6C01-49E2-B118-0098F07EB784}">
      <dgm:prSet phldrT="[Texto]"/>
      <dgm:spPr/>
      <dgm:t>
        <a:bodyPr/>
        <a:lstStyle/>
        <a:p>
          <a:r>
            <a:rPr lang="es-MX" dirty="0" smtClean="0"/>
            <a:t>Gobernador de Guanajuato</a:t>
          </a:r>
          <a:endParaRPr lang="es-MX" dirty="0"/>
        </a:p>
      </dgm:t>
    </dgm:pt>
    <dgm:pt modelId="{47209022-39BC-4B2C-B871-AC2CA198F45C}" type="parTrans" cxnId="{0B620A3E-0C78-42A7-B101-A0BA82390EAA}">
      <dgm:prSet/>
      <dgm:spPr/>
      <dgm:t>
        <a:bodyPr/>
        <a:lstStyle/>
        <a:p>
          <a:endParaRPr lang="es-MX"/>
        </a:p>
      </dgm:t>
    </dgm:pt>
    <dgm:pt modelId="{E5BCBCB4-B757-44BC-9669-3A1D47F086A4}" type="sibTrans" cxnId="{0B620A3E-0C78-42A7-B101-A0BA82390EAA}">
      <dgm:prSet/>
      <dgm:spPr/>
      <dgm:t>
        <a:bodyPr/>
        <a:lstStyle/>
        <a:p>
          <a:endParaRPr lang="es-MX"/>
        </a:p>
      </dgm:t>
    </dgm:pt>
    <dgm:pt modelId="{B27B0F47-2340-4F74-A571-D66E1661F21F}">
      <dgm:prSet phldrT="[Texto]"/>
      <dgm:spPr/>
      <dgm:t>
        <a:bodyPr/>
        <a:lstStyle/>
        <a:p>
          <a:r>
            <a:rPr lang="es-MX" dirty="0" smtClean="0"/>
            <a:t>Gobernador de Jalisco</a:t>
          </a:r>
          <a:endParaRPr lang="es-MX" dirty="0"/>
        </a:p>
      </dgm:t>
    </dgm:pt>
    <dgm:pt modelId="{5DE18709-EE3D-471D-8613-375B5A03B77F}" type="parTrans" cxnId="{D9BF3C29-AB9C-4F14-8F77-9D84029BC2EC}">
      <dgm:prSet/>
      <dgm:spPr/>
      <dgm:t>
        <a:bodyPr/>
        <a:lstStyle/>
        <a:p>
          <a:endParaRPr lang="es-MX"/>
        </a:p>
      </dgm:t>
    </dgm:pt>
    <dgm:pt modelId="{F3FA3468-756D-4622-AA45-07592FEDD6D3}" type="sibTrans" cxnId="{D9BF3C29-AB9C-4F14-8F77-9D84029BC2EC}">
      <dgm:prSet/>
      <dgm:spPr/>
      <dgm:t>
        <a:bodyPr/>
        <a:lstStyle/>
        <a:p>
          <a:endParaRPr lang="es-MX"/>
        </a:p>
      </dgm:t>
    </dgm:pt>
    <dgm:pt modelId="{897632AD-0A5E-44EB-B2D5-1CE43D59CCD5}">
      <dgm:prSet phldrT="[Texto]"/>
      <dgm:spPr/>
      <dgm:t>
        <a:bodyPr/>
        <a:lstStyle/>
        <a:p>
          <a:r>
            <a:rPr lang="es-MX" dirty="0" smtClean="0"/>
            <a:t>Gobernador de Morelos</a:t>
          </a:r>
          <a:endParaRPr lang="es-MX" dirty="0"/>
        </a:p>
      </dgm:t>
    </dgm:pt>
    <dgm:pt modelId="{F62A58C3-8CDD-426E-8B5C-638985A17EFD}" type="parTrans" cxnId="{FCB56F37-239B-4F20-9B91-DC2BC64669EC}">
      <dgm:prSet/>
      <dgm:spPr/>
      <dgm:t>
        <a:bodyPr/>
        <a:lstStyle/>
        <a:p>
          <a:endParaRPr lang="es-MX"/>
        </a:p>
      </dgm:t>
    </dgm:pt>
    <dgm:pt modelId="{4510D686-B94B-4D0E-997E-E222A61951C1}" type="sibTrans" cxnId="{FCB56F37-239B-4F20-9B91-DC2BC64669EC}">
      <dgm:prSet/>
      <dgm:spPr/>
      <dgm:t>
        <a:bodyPr/>
        <a:lstStyle/>
        <a:p>
          <a:endParaRPr lang="es-MX"/>
        </a:p>
      </dgm:t>
    </dgm:pt>
    <dgm:pt modelId="{2AD7C191-9945-4B63-9480-8EE039523DAE}">
      <dgm:prSet phldrT="[Texto]"/>
      <dgm:spPr/>
      <dgm:t>
        <a:bodyPr/>
        <a:lstStyle/>
        <a:p>
          <a:r>
            <a:rPr lang="es-MX" dirty="0" smtClean="0"/>
            <a:t>Gobernador de Puebla</a:t>
          </a:r>
          <a:endParaRPr lang="es-MX" dirty="0"/>
        </a:p>
      </dgm:t>
    </dgm:pt>
    <dgm:pt modelId="{46C61CBB-0FE2-45C2-BC35-2D14C9AC4872}" type="parTrans" cxnId="{C8F64031-B77C-4279-A24D-ACE727487164}">
      <dgm:prSet/>
      <dgm:spPr/>
      <dgm:t>
        <a:bodyPr/>
        <a:lstStyle/>
        <a:p>
          <a:endParaRPr lang="es-MX"/>
        </a:p>
      </dgm:t>
    </dgm:pt>
    <dgm:pt modelId="{46C1C952-DBA6-4389-A57A-E8D57E3D8845}" type="sibTrans" cxnId="{C8F64031-B77C-4279-A24D-ACE727487164}">
      <dgm:prSet/>
      <dgm:spPr/>
      <dgm:t>
        <a:bodyPr/>
        <a:lstStyle/>
        <a:p>
          <a:endParaRPr lang="es-MX"/>
        </a:p>
      </dgm:t>
    </dgm:pt>
    <dgm:pt modelId="{2DD1CDB1-39D1-4228-B1D1-6AA7C5DD2C71}">
      <dgm:prSet phldrT="[Texto]"/>
      <dgm:spPr/>
      <dgm:t>
        <a:bodyPr/>
        <a:lstStyle/>
        <a:p>
          <a:r>
            <a:rPr lang="es-MX" dirty="0" smtClean="0"/>
            <a:t>Gobernador de Yucatán</a:t>
          </a:r>
          <a:endParaRPr lang="es-MX" dirty="0"/>
        </a:p>
      </dgm:t>
    </dgm:pt>
    <dgm:pt modelId="{439E9D92-CB6D-4A8A-8E70-C301DDE1129D}" type="parTrans" cxnId="{D9A37476-2574-43D8-9C69-FD39B9555A53}">
      <dgm:prSet/>
      <dgm:spPr/>
      <dgm:t>
        <a:bodyPr/>
        <a:lstStyle/>
        <a:p>
          <a:endParaRPr lang="es-MX"/>
        </a:p>
      </dgm:t>
    </dgm:pt>
    <dgm:pt modelId="{EC71B120-4424-4A92-927B-B7BF18302C42}" type="sibTrans" cxnId="{D9A37476-2574-43D8-9C69-FD39B9555A53}">
      <dgm:prSet/>
      <dgm:spPr/>
      <dgm:t>
        <a:bodyPr/>
        <a:lstStyle/>
        <a:p>
          <a:endParaRPr lang="es-MX"/>
        </a:p>
      </dgm:t>
    </dgm:pt>
    <dgm:pt modelId="{59BC0AEF-4AD5-40CC-91D9-46CF453FC134}" type="pres">
      <dgm:prSet presAssocID="{4C9C737B-0A7A-4301-95CF-114DFC5A14FB}" presName="Name0" presStyleCnt="0">
        <dgm:presLayoutVars>
          <dgm:dir/>
          <dgm:animLvl val="lvl"/>
          <dgm:resizeHandles val="exact"/>
        </dgm:presLayoutVars>
      </dgm:prSet>
      <dgm:spPr/>
      <dgm:t>
        <a:bodyPr/>
        <a:lstStyle/>
        <a:p>
          <a:endParaRPr lang="es-MX"/>
        </a:p>
      </dgm:t>
    </dgm:pt>
    <dgm:pt modelId="{177B5D5C-6DB4-43FF-9664-DF8B85704B62}" type="pres">
      <dgm:prSet presAssocID="{BC7D2FC6-C486-4FB6-82A5-1174F7A290B8}" presName="composite" presStyleCnt="0"/>
      <dgm:spPr/>
    </dgm:pt>
    <dgm:pt modelId="{F401806E-4C8B-4C14-800D-8F3BEBF515CB}" type="pres">
      <dgm:prSet presAssocID="{BC7D2FC6-C486-4FB6-82A5-1174F7A290B8}" presName="parTx" presStyleLbl="alignNode1" presStyleIdx="0" presStyleCnt="2" custLinFactNeighborY="-3160">
        <dgm:presLayoutVars>
          <dgm:chMax val="0"/>
          <dgm:chPref val="0"/>
          <dgm:bulletEnabled val="1"/>
        </dgm:presLayoutVars>
      </dgm:prSet>
      <dgm:spPr/>
      <dgm:t>
        <a:bodyPr/>
        <a:lstStyle/>
        <a:p>
          <a:endParaRPr lang="es-MX"/>
        </a:p>
      </dgm:t>
    </dgm:pt>
    <dgm:pt modelId="{072DAFC5-80E0-431C-89CC-D4701F5F6201}" type="pres">
      <dgm:prSet presAssocID="{BC7D2FC6-C486-4FB6-82A5-1174F7A290B8}" presName="desTx" presStyleLbl="alignAccFollowNode1" presStyleIdx="0" presStyleCnt="2">
        <dgm:presLayoutVars>
          <dgm:bulletEnabled val="1"/>
        </dgm:presLayoutVars>
      </dgm:prSet>
      <dgm:spPr/>
      <dgm:t>
        <a:bodyPr/>
        <a:lstStyle/>
        <a:p>
          <a:endParaRPr lang="es-MX"/>
        </a:p>
      </dgm:t>
    </dgm:pt>
    <dgm:pt modelId="{478F32C4-A8DB-426A-A0F9-F1B065452022}" type="pres">
      <dgm:prSet presAssocID="{9A4A0947-3858-4279-B5D0-E191F5E0ADA1}" presName="space" presStyleCnt="0"/>
      <dgm:spPr/>
    </dgm:pt>
    <dgm:pt modelId="{E1027549-EB4A-42E0-A7A7-D0522C3B0577}" type="pres">
      <dgm:prSet presAssocID="{23F3CABC-1841-4CEA-9CA2-E5A6CF7A8295}" presName="composite" presStyleCnt="0"/>
      <dgm:spPr/>
    </dgm:pt>
    <dgm:pt modelId="{BE51B9F0-F90F-4C2A-98A3-E17FFE53AC90}" type="pres">
      <dgm:prSet presAssocID="{23F3CABC-1841-4CEA-9CA2-E5A6CF7A8295}" presName="parTx" presStyleLbl="alignNode1" presStyleIdx="1" presStyleCnt="2">
        <dgm:presLayoutVars>
          <dgm:chMax val="0"/>
          <dgm:chPref val="0"/>
          <dgm:bulletEnabled val="1"/>
        </dgm:presLayoutVars>
      </dgm:prSet>
      <dgm:spPr/>
      <dgm:t>
        <a:bodyPr/>
        <a:lstStyle/>
        <a:p>
          <a:endParaRPr lang="es-MX"/>
        </a:p>
      </dgm:t>
    </dgm:pt>
    <dgm:pt modelId="{11143699-39CB-40F0-AE82-5E1EBC5CF38C}" type="pres">
      <dgm:prSet presAssocID="{23F3CABC-1841-4CEA-9CA2-E5A6CF7A8295}" presName="desTx" presStyleLbl="alignAccFollowNode1" presStyleIdx="1" presStyleCnt="2">
        <dgm:presLayoutVars>
          <dgm:bulletEnabled val="1"/>
        </dgm:presLayoutVars>
      </dgm:prSet>
      <dgm:spPr/>
      <dgm:t>
        <a:bodyPr/>
        <a:lstStyle/>
        <a:p>
          <a:endParaRPr lang="es-MX"/>
        </a:p>
      </dgm:t>
    </dgm:pt>
  </dgm:ptLst>
  <dgm:cxnLst>
    <dgm:cxn modelId="{1D639256-65C0-4DBD-B7B2-8C339B52A68B}" srcId="{23F3CABC-1841-4CEA-9CA2-E5A6CF7A8295}" destId="{FE832EDC-A72D-4333-A2E4-B98D871A7AA1}" srcOrd="0" destOrd="0" parTransId="{EC136016-EED3-4D33-8994-165863F5395F}" sibTransId="{CC828449-B6D7-4699-BBFA-FDAD56699C30}"/>
    <dgm:cxn modelId="{6E5CCB92-A861-4FDA-89E6-425DC9C5297F}" type="presOf" srcId="{6B51A0B0-BB68-464A-9E13-55E0F7933E95}" destId="{11143699-39CB-40F0-AE82-5E1EBC5CF38C}" srcOrd="0" destOrd="1" presId="urn:microsoft.com/office/officeart/2005/8/layout/hList1"/>
    <dgm:cxn modelId="{CD3A5C59-95B7-4301-8A24-80AFE3DBA83B}" type="presOf" srcId="{2DD1CDB1-39D1-4228-B1D1-6AA7C5DD2C71}" destId="{11143699-39CB-40F0-AE82-5E1EBC5CF38C}" srcOrd="0" destOrd="6" presId="urn:microsoft.com/office/officeart/2005/8/layout/hList1"/>
    <dgm:cxn modelId="{0B620A3E-0C78-42A7-B101-A0BA82390EAA}" srcId="{23F3CABC-1841-4CEA-9CA2-E5A6CF7A8295}" destId="{B113ECB5-6C01-49E2-B118-0098F07EB784}" srcOrd="2" destOrd="0" parTransId="{47209022-39BC-4B2C-B871-AC2CA198F45C}" sibTransId="{E5BCBCB4-B757-44BC-9669-3A1D47F086A4}"/>
    <dgm:cxn modelId="{BF3D786B-E472-4C60-A5EB-7AF490213AD1}" srcId="{BC7D2FC6-C486-4FB6-82A5-1174F7A290B8}" destId="{A96DD0FF-C0A2-420B-9CEE-432926D001A7}" srcOrd="0" destOrd="0" parTransId="{92DBE262-56E8-4B79-AFBE-A1BC75A3088E}" sibTransId="{B39C7D03-82F7-483A-93C5-2FBB8D14366E}"/>
    <dgm:cxn modelId="{FCB56F37-239B-4F20-9B91-DC2BC64669EC}" srcId="{23F3CABC-1841-4CEA-9CA2-E5A6CF7A8295}" destId="{897632AD-0A5E-44EB-B2D5-1CE43D59CCD5}" srcOrd="4" destOrd="0" parTransId="{F62A58C3-8CDD-426E-8B5C-638985A17EFD}" sibTransId="{4510D686-B94B-4D0E-997E-E222A61951C1}"/>
    <dgm:cxn modelId="{1B3D99EF-8CFC-4764-9742-9026AF053E4C}" type="presOf" srcId="{8C68A76C-E228-4B4E-99FA-3680CFBAFDE6}" destId="{072DAFC5-80E0-431C-89CC-D4701F5F6201}" srcOrd="0" destOrd="1" presId="urn:microsoft.com/office/officeart/2005/8/layout/hList1"/>
    <dgm:cxn modelId="{D9A37476-2574-43D8-9C69-FD39B9555A53}" srcId="{23F3CABC-1841-4CEA-9CA2-E5A6CF7A8295}" destId="{2DD1CDB1-39D1-4228-B1D1-6AA7C5DD2C71}" srcOrd="6" destOrd="0" parTransId="{439E9D92-CB6D-4A8A-8E70-C301DDE1129D}" sibTransId="{EC71B120-4424-4A92-927B-B7BF18302C42}"/>
    <dgm:cxn modelId="{A61EA62D-8E81-4060-8F2B-31D4819ED199}" type="presOf" srcId="{BC7D2FC6-C486-4FB6-82A5-1174F7A290B8}" destId="{F401806E-4C8B-4C14-800D-8F3BEBF515CB}" srcOrd="0" destOrd="0" presId="urn:microsoft.com/office/officeart/2005/8/layout/hList1"/>
    <dgm:cxn modelId="{90E4FFF7-5A9E-4C90-896B-657C4F7570FF}" srcId="{BC7D2FC6-C486-4FB6-82A5-1174F7A290B8}" destId="{8C68A76C-E228-4B4E-99FA-3680CFBAFDE6}" srcOrd="1" destOrd="0" parTransId="{9638D4B5-F17B-45E4-870F-483D48F171F6}" sibTransId="{9A7A247D-6CB6-44D2-B036-5E8508A450C3}"/>
    <dgm:cxn modelId="{E36A0EEF-EFD0-437A-93C7-570A41AEAD12}" type="presOf" srcId="{4C9C737B-0A7A-4301-95CF-114DFC5A14FB}" destId="{59BC0AEF-4AD5-40CC-91D9-46CF453FC134}" srcOrd="0" destOrd="0" presId="urn:microsoft.com/office/officeart/2005/8/layout/hList1"/>
    <dgm:cxn modelId="{D9BF3C29-AB9C-4F14-8F77-9D84029BC2EC}" srcId="{23F3CABC-1841-4CEA-9CA2-E5A6CF7A8295}" destId="{B27B0F47-2340-4F74-A571-D66E1661F21F}" srcOrd="3" destOrd="0" parTransId="{5DE18709-EE3D-471D-8613-375B5A03B77F}" sibTransId="{F3FA3468-756D-4622-AA45-07592FEDD6D3}"/>
    <dgm:cxn modelId="{4A320B8B-99D8-4DA2-BECA-B0E0BC82868E}" type="presOf" srcId="{897632AD-0A5E-44EB-B2D5-1CE43D59CCD5}" destId="{11143699-39CB-40F0-AE82-5E1EBC5CF38C}" srcOrd="0" destOrd="4" presId="urn:microsoft.com/office/officeart/2005/8/layout/hList1"/>
    <dgm:cxn modelId="{BD533DFF-B2DF-45D2-B5D5-2D96109991A8}" type="presOf" srcId="{B27B0F47-2340-4F74-A571-D66E1661F21F}" destId="{11143699-39CB-40F0-AE82-5E1EBC5CF38C}" srcOrd="0" destOrd="3" presId="urn:microsoft.com/office/officeart/2005/8/layout/hList1"/>
    <dgm:cxn modelId="{704263D7-B193-429C-995B-F9A1AB6C18AF}" type="presOf" srcId="{A96DD0FF-C0A2-420B-9CEE-432926D001A7}" destId="{072DAFC5-80E0-431C-89CC-D4701F5F6201}" srcOrd="0" destOrd="0" presId="urn:microsoft.com/office/officeart/2005/8/layout/hList1"/>
    <dgm:cxn modelId="{25866450-3B3F-4E67-8F1A-331800B072B6}" type="presOf" srcId="{FE832EDC-A72D-4333-A2E4-B98D871A7AA1}" destId="{11143699-39CB-40F0-AE82-5E1EBC5CF38C}" srcOrd="0" destOrd="0" presId="urn:microsoft.com/office/officeart/2005/8/layout/hList1"/>
    <dgm:cxn modelId="{D63FBFC7-E905-4E70-B7B2-735F7E7B9F6F}" srcId="{4C9C737B-0A7A-4301-95CF-114DFC5A14FB}" destId="{BC7D2FC6-C486-4FB6-82A5-1174F7A290B8}" srcOrd="0" destOrd="0" parTransId="{DE91DF40-703D-4623-B6C5-7E6335893AEA}" sibTransId="{9A4A0947-3858-4279-B5D0-E191F5E0ADA1}"/>
    <dgm:cxn modelId="{C8F64031-B77C-4279-A24D-ACE727487164}" srcId="{23F3CABC-1841-4CEA-9CA2-E5A6CF7A8295}" destId="{2AD7C191-9945-4B63-9480-8EE039523DAE}" srcOrd="5" destOrd="0" parTransId="{46C61CBB-0FE2-45C2-BC35-2D14C9AC4872}" sibTransId="{46C1C952-DBA6-4389-A57A-E8D57E3D8845}"/>
    <dgm:cxn modelId="{2E519045-874E-4DD3-A8DC-BE4A2402F0EF}" type="presOf" srcId="{2AD7C191-9945-4B63-9480-8EE039523DAE}" destId="{11143699-39CB-40F0-AE82-5E1EBC5CF38C}" srcOrd="0" destOrd="5" presId="urn:microsoft.com/office/officeart/2005/8/layout/hList1"/>
    <dgm:cxn modelId="{771F2CB4-E7FE-4D67-8268-D1BDF4884335}" type="presOf" srcId="{B113ECB5-6C01-49E2-B118-0098F07EB784}" destId="{11143699-39CB-40F0-AE82-5E1EBC5CF38C}" srcOrd="0" destOrd="2" presId="urn:microsoft.com/office/officeart/2005/8/layout/hList1"/>
    <dgm:cxn modelId="{6FC5945C-3B7E-43B5-ADEE-604723961114}" srcId="{4C9C737B-0A7A-4301-95CF-114DFC5A14FB}" destId="{23F3CABC-1841-4CEA-9CA2-E5A6CF7A8295}" srcOrd="1" destOrd="0" parTransId="{CBE6499D-2F63-43A1-9D14-9F5E238EA3E1}" sibTransId="{254D4752-41E1-4684-82A1-F9FD9347E83D}"/>
    <dgm:cxn modelId="{0D9CEBF9-97E0-4789-BA2E-3356A358659D}" srcId="{23F3CABC-1841-4CEA-9CA2-E5A6CF7A8295}" destId="{6B51A0B0-BB68-464A-9E13-55E0F7933E95}" srcOrd="1" destOrd="0" parTransId="{18E6885E-ECDE-483D-8D08-54704F5D2B10}" sibTransId="{7D7A8761-080D-487A-8F32-30281EE07F00}"/>
    <dgm:cxn modelId="{BA3F409F-406E-45B5-9CA8-BE827AD5C2E9}" type="presOf" srcId="{23F3CABC-1841-4CEA-9CA2-E5A6CF7A8295}" destId="{BE51B9F0-F90F-4C2A-98A3-E17FFE53AC90}" srcOrd="0" destOrd="0" presId="urn:microsoft.com/office/officeart/2005/8/layout/hList1"/>
    <dgm:cxn modelId="{20C9E045-489B-4DB7-B9E8-B58293D279C6}" type="presParOf" srcId="{59BC0AEF-4AD5-40CC-91D9-46CF453FC134}" destId="{177B5D5C-6DB4-43FF-9664-DF8B85704B62}" srcOrd="0" destOrd="0" presId="urn:microsoft.com/office/officeart/2005/8/layout/hList1"/>
    <dgm:cxn modelId="{097DE01F-AA29-4B96-9CE0-2DA120BC8CB5}" type="presParOf" srcId="{177B5D5C-6DB4-43FF-9664-DF8B85704B62}" destId="{F401806E-4C8B-4C14-800D-8F3BEBF515CB}" srcOrd="0" destOrd="0" presId="urn:microsoft.com/office/officeart/2005/8/layout/hList1"/>
    <dgm:cxn modelId="{4056D2BD-2837-4717-9640-1FDDA4393558}" type="presParOf" srcId="{177B5D5C-6DB4-43FF-9664-DF8B85704B62}" destId="{072DAFC5-80E0-431C-89CC-D4701F5F6201}" srcOrd="1" destOrd="0" presId="urn:microsoft.com/office/officeart/2005/8/layout/hList1"/>
    <dgm:cxn modelId="{F4F386CF-F1F1-4D62-9C2F-27D8F6E44CCD}" type="presParOf" srcId="{59BC0AEF-4AD5-40CC-91D9-46CF453FC134}" destId="{478F32C4-A8DB-426A-A0F9-F1B065452022}" srcOrd="1" destOrd="0" presId="urn:microsoft.com/office/officeart/2005/8/layout/hList1"/>
    <dgm:cxn modelId="{FE39D09A-CA7A-49B9-A9C5-43CAFF4B85BF}" type="presParOf" srcId="{59BC0AEF-4AD5-40CC-91D9-46CF453FC134}" destId="{E1027549-EB4A-42E0-A7A7-D0522C3B0577}" srcOrd="2" destOrd="0" presId="urn:microsoft.com/office/officeart/2005/8/layout/hList1"/>
    <dgm:cxn modelId="{6D366189-BC59-45B5-BE4C-CEFD1593327A}" type="presParOf" srcId="{E1027549-EB4A-42E0-A7A7-D0522C3B0577}" destId="{BE51B9F0-F90F-4C2A-98A3-E17FFE53AC90}" srcOrd="0" destOrd="0" presId="urn:microsoft.com/office/officeart/2005/8/layout/hList1"/>
    <dgm:cxn modelId="{84CFBBDC-D16B-4623-AFB5-9AB0189B5141}" type="presParOf" srcId="{E1027549-EB4A-42E0-A7A7-D0522C3B0577}" destId="{11143699-39CB-40F0-AE82-5E1EBC5CF38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BA017-F608-4E5E-B398-6523ADCDCBC4}">
      <dsp:nvSpPr>
        <dsp:cNvPr id="0" name=""/>
        <dsp:cNvSpPr/>
      </dsp:nvSpPr>
      <dsp:spPr>
        <a:xfrm>
          <a:off x="638913" y="0"/>
          <a:ext cx="7241020" cy="334198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82A8A3-CAC3-4F4C-9D23-60ACDE46D472}">
      <dsp:nvSpPr>
        <dsp:cNvPr id="0" name=""/>
        <dsp:cNvSpPr/>
      </dsp:nvSpPr>
      <dsp:spPr>
        <a:xfrm>
          <a:off x="3743"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Inicio del Proceso Electoral </a:t>
          </a:r>
        </a:p>
        <a:p>
          <a:pPr lvl="0" algn="ctr" defTabSz="577850">
            <a:lnSpc>
              <a:spcPct val="90000"/>
            </a:lnSpc>
            <a:spcBef>
              <a:spcPct val="0"/>
            </a:spcBef>
            <a:spcAft>
              <a:spcPct val="35000"/>
            </a:spcAft>
          </a:pPr>
          <a:r>
            <a:rPr lang="es-MX" sz="1300" b="1" kern="1200" dirty="0" smtClean="0"/>
            <a:t>8 de septiembre</a:t>
          </a:r>
          <a:endParaRPr lang="es-MX" sz="1300" b="1" kern="1200" dirty="0"/>
        </a:p>
      </dsp:txBody>
      <dsp:txXfrm>
        <a:off x="69000" y="1067852"/>
        <a:ext cx="1506286" cy="1206280"/>
      </dsp:txXfrm>
    </dsp:sp>
    <dsp:sp modelId="{66FA1E07-F7A7-492F-A33E-1F44F46DA39B}">
      <dsp:nvSpPr>
        <dsp:cNvPr id="0" name=""/>
        <dsp:cNvSpPr/>
      </dsp:nvSpPr>
      <dsp:spPr>
        <a:xfrm>
          <a:off x="1722383"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Precampañas Electorales</a:t>
          </a:r>
        </a:p>
        <a:p>
          <a:pPr lvl="0" algn="ctr" defTabSz="577850">
            <a:lnSpc>
              <a:spcPct val="90000"/>
            </a:lnSpc>
            <a:spcBef>
              <a:spcPct val="0"/>
            </a:spcBef>
            <a:spcAft>
              <a:spcPct val="35000"/>
            </a:spcAft>
          </a:pPr>
          <a:r>
            <a:rPr lang="es-MX" sz="1300" b="1" i="0" kern="1200" dirty="0" smtClean="0"/>
            <a:t>14 de diciembre de 2017 al 11 de febrero de 2018</a:t>
          </a:r>
          <a:endParaRPr lang="es-MX" sz="1300" kern="1200" dirty="0"/>
        </a:p>
      </dsp:txBody>
      <dsp:txXfrm>
        <a:off x="1787640" y="1067852"/>
        <a:ext cx="1506286" cy="1206280"/>
      </dsp:txXfrm>
    </dsp:sp>
    <dsp:sp modelId="{87E45DE6-F836-476C-BEC3-ED2567BA36C2}">
      <dsp:nvSpPr>
        <dsp:cNvPr id="0" name=""/>
        <dsp:cNvSpPr/>
      </dsp:nvSpPr>
      <dsp:spPr>
        <a:xfrm>
          <a:off x="3441023"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err="1" smtClean="0"/>
            <a:t>Intercampañas</a:t>
          </a:r>
          <a:endParaRPr lang="es-MX" sz="1300" kern="1200" dirty="0" smtClean="0"/>
        </a:p>
        <a:p>
          <a:pPr lvl="0" algn="ctr" defTabSz="577850">
            <a:lnSpc>
              <a:spcPct val="90000"/>
            </a:lnSpc>
            <a:spcBef>
              <a:spcPct val="0"/>
            </a:spcBef>
            <a:spcAft>
              <a:spcPct val="35000"/>
            </a:spcAft>
          </a:pPr>
          <a:r>
            <a:rPr lang="es-MX" sz="1300" b="1" kern="1200" dirty="0" smtClean="0"/>
            <a:t>12  de febrero al 29 de marzo de 2018</a:t>
          </a:r>
        </a:p>
      </dsp:txBody>
      <dsp:txXfrm>
        <a:off x="3506280" y="1067852"/>
        <a:ext cx="1506286" cy="1206280"/>
      </dsp:txXfrm>
    </dsp:sp>
    <dsp:sp modelId="{2C7D6726-7B1C-49E7-B03D-372A91410F48}">
      <dsp:nvSpPr>
        <dsp:cNvPr id="0" name=""/>
        <dsp:cNvSpPr/>
      </dsp:nvSpPr>
      <dsp:spPr>
        <a:xfrm>
          <a:off x="5159664"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Campañas Electorales</a:t>
          </a:r>
        </a:p>
        <a:p>
          <a:pPr lvl="0" algn="ctr" defTabSz="577850">
            <a:lnSpc>
              <a:spcPct val="90000"/>
            </a:lnSpc>
            <a:spcBef>
              <a:spcPct val="0"/>
            </a:spcBef>
            <a:spcAft>
              <a:spcPct val="35000"/>
            </a:spcAft>
          </a:pPr>
          <a:r>
            <a:rPr lang="es-MX" sz="1300" b="1" kern="1200" dirty="0" smtClean="0"/>
            <a:t>30 de marzo al 27 de junio de 2018</a:t>
          </a:r>
          <a:endParaRPr lang="es-MX" sz="1300" kern="1200" dirty="0"/>
        </a:p>
      </dsp:txBody>
      <dsp:txXfrm>
        <a:off x="5224921" y="1067852"/>
        <a:ext cx="1506286" cy="1206280"/>
      </dsp:txXfrm>
    </dsp:sp>
    <dsp:sp modelId="{E2E83025-4684-4B5E-A542-F174C0B6CC6C}">
      <dsp:nvSpPr>
        <dsp:cNvPr id="0" name=""/>
        <dsp:cNvSpPr/>
      </dsp:nvSpPr>
      <dsp:spPr>
        <a:xfrm>
          <a:off x="6878304"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Jornada Electoral</a:t>
          </a:r>
        </a:p>
        <a:p>
          <a:pPr lvl="0" algn="ctr" defTabSz="577850">
            <a:lnSpc>
              <a:spcPct val="90000"/>
            </a:lnSpc>
            <a:spcBef>
              <a:spcPct val="0"/>
            </a:spcBef>
            <a:spcAft>
              <a:spcPct val="35000"/>
            </a:spcAft>
          </a:pPr>
          <a:r>
            <a:rPr lang="es-MX" sz="1300" b="1" kern="1200" dirty="0" smtClean="0"/>
            <a:t>1 de julio de 2018</a:t>
          </a:r>
          <a:endParaRPr lang="es-MX" sz="1300" kern="1200" dirty="0"/>
        </a:p>
      </dsp:txBody>
      <dsp:txXfrm>
        <a:off x="6943561" y="1067852"/>
        <a:ext cx="1506286" cy="1206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BA017-F608-4E5E-B398-6523ADCDCBC4}">
      <dsp:nvSpPr>
        <dsp:cNvPr id="0" name=""/>
        <dsp:cNvSpPr/>
      </dsp:nvSpPr>
      <dsp:spPr>
        <a:xfrm>
          <a:off x="638913" y="0"/>
          <a:ext cx="7241020" cy="334198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82A8A3-CAC3-4F4C-9D23-60ACDE46D472}">
      <dsp:nvSpPr>
        <dsp:cNvPr id="0" name=""/>
        <dsp:cNvSpPr/>
      </dsp:nvSpPr>
      <dsp:spPr>
        <a:xfrm>
          <a:off x="3743"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MX" sz="1500" kern="1200" dirty="0" smtClean="0"/>
            <a:t>Inicio del Proceso Electoral </a:t>
          </a:r>
        </a:p>
        <a:p>
          <a:pPr lvl="0" algn="ctr" defTabSz="666750">
            <a:lnSpc>
              <a:spcPct val="90000"/>
            </a:lnSpc>
            <a:spcBef>
              <a:spcPct val="0"/>
            </a:spcBef>
            <a:spcAft>
              <a:spcPct val="35000"/>
            </a:spcAft>
          </a:pPr>
          <a:r>
            <a:rPr lang="es-MX" sz="1500" b="1" kern="1200" dirty="0" smtClean="0">
              <a:solidFill>
                <a:schemeClr val="bg1">
                  <a:lumMod val="95000"/>
                </a:schemeClr>
              </a:solidFill>
              <a:hlinkClick xmlns:r="http://schemas.openxmlformats.org/officeDocument/2006/relationships" r:id="" action="ppaction://hlinkshowjump?jump=nextslide"/>
            </a:rPr>
            <a:t>Plazos diferenciados</a:t>
          </a:r>
          <a:endParaRPr lang="es-MX" sz="1500" b="1" kern="1200" dirty="0">
            <a:solidFill>
              <a:schemeClr val="bg1">
                <a:lumMod val="95000"/>
              </a:schemeClr>
            </a:solidFill>
          </a:endParaRPr>
        </a:p>
      </dsp:txBody>
      <dsp:txXfrm>
        <a:off x="69000" y="1067852"/>
        <a:ext cx="1506286" cy="1206280"/>
      </dsp:txXfrm>
    </dsp:sp>
    <dsp:sp modelId="{66FA1E07-F7A7-492F-A33E-1F44F46DA39B}">
      <dsp:nvSpPr>
        <dsp:cNvPr id="0" name=""/>
        <dsp:cNvSpPr/>
      </dsp:nvSpPr>
      <dsp:spPr>
        <a:xfrm>
          <a:off x="1722383"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MX" sz="1500" kern="1200" dirty="0" smtClean="0"/>
            <a:t>Precampañas Electorales</a:t>
          </a:r>
        </a:p>
        <a:p>
          <a:pPr lvl="0" algn="ctr" defTabSz="666750">
            <a:lnSpc>
              <a:spcPct val="90000"/>
            </a:lnSpc>
            <a:spcBef>
              <a:spcPct val="0"/>
            </a:spcBef>
            <a:spcAft>
              <a:spcPct val="35000"/>
            </a:spcAft>
          </a:pPr>
          <a:r>
            <a:rPr lang="es-MX" sz="1500" b="1" i="0" kern="1200" dirty="0" smtClean="0"/>
            <a:t>Conclusión 11 de febrero de 2018</a:t>
          </a:r>
          <a:endParaRPr lang="es-MX" sz="1500" kern="1200" dirty="0"/>
        </a:p>
      </dsp:txBody>
      <dsp:txXfrm>
        <a:off x="1787640" y="1067852"/>
        <a:ext cx="1506286" cy="1206280"/>
      </dsp:txXfrm>
    </dsp:sp>
    <dsp:sp modelId="{87E45DE6-F836-476C-BEC3-ED2567BA36C2}">
      <dsp:nvSpPr>
        <dsp:cNvPr id="0" name=""/>
        <dsp:cNvSpPr/>
      </dsp:nvSpPr>
      <dsp:spPr>
        <a:xfrm>
          <a:off x="3441023"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MX" sz="1500" kern="1200" dirty="0" err="1" smtClean="0"/>
            <a:t>Intercampañas</a:t>
          </a:r>
          <a:endParaRPr lang="es-MX" sz="1500" kern="1200" dirty="0" smtClean="0"/>
        </a:p>
        <a:p>
          <a:pPr lvl="0" algn="ctr" defTabSz="666750">
            <a:lnSpc>
              <a:spcPct val="90000"/>
            </a:lnSpc>
            <a:spcBef>
              <a:spcPct val="0"/>
            </a:spcBef>
            <a:spcAft>
              <a:spcPct val="35000"/>
            </a:spcAft>
          </a:pPr>
          <a:r>
            <a:rPr lang="es-MX" sz="1500" b="1" kern="1200" dirty="0" smtClean="0"/>
            <a:t>Conclusión 29 de marzo de 2018</a:t>
          </a:r>
        </a:p>
      </dsp:txBody>
      <dsp:txXfrm>
        <a:off x="3506280" y="1067852"/>
        <a:ext cx="1506286" cy="1206280"/>
      </dsp:txXfrm>
    </dsp:sp>
    <dsp:sp modelId="{2C7D6726-7B1C-49E7-B03D-372A91410F48}">
      <dsp:nvSpPr>
        <dsp:cNvPr id="0" name=""/>
        <dsp:cNvSpPr/>
      </dsp:nvSpPr>
      <dsp:spPr>
        <a:xfrm>
          <a:off x="5159664"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MX" sz="1500" kern="1200" dirty="0" smtClean="0"/>
            <a:t>Campañas Electorales</a:t>
          </a:r>
        </a:p>
        <a:p>
          <a:pPr lvl="0" algn="ctr" defTabSz="666750">
            <a:lnSpc>
              <a:spcPct val="90000"/>
            </a:lnSpc>
            <a:spcBef>
              <a:spcPct val="0"/>
            </a:spcBef>
            <a:spcAft>
              <a:spcPct val="35000"/>
            </a:spcAft>
          </a:pPr>
          <a:r>
            <a:rPr lang="es-MX" sz="1500" b="1" kern="1200" dirty="0" smtClean="0"/>
            <a:t>Conclusión 27 de junio de 2018</a:t>
          </a:r>
          <a:endParaRPr lang="es-MX" sz="1500" kern="1200" dirty="0"/>
        </a:p>
      </dsp:txBody>
      <dsp:txXfrm>
        <a:off x="5224921" y="1067852"/>
        <a:ext cx="1506286" cy="1206280"/>
      </dsp:txXfrm>
    </dsp:sp>
    <dsp:sp modelId="{E2E83025-4684-4B5E-A542-F174C0B6CC6C}">
      <dsp:nvSpPr>
        <dsp:cNvPr id="0" name=""/>
        <dsp:cNvSpPr/>
      </dsp:nvSpPr>
      <dsp:spPr>
        <a:xfrm>
          <a:off x="6878304"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MX" sz="1500" kern="1200" dirty="0" smtClean="0"/>
            <a:t>Jornada Electoral</a:t>
          </a:r>
        </a:p>
        <a:p>
          <a:pPr lvl="0" algn="ctr" defTabSz="666750">
            <a:lnSpc>
              <a:spcPct val="90000"/>
            </a:lnSpc>
            <a:spcBef>
              <a:spcPct val="0"/>
            </a:spcBef>
            <a:spcAft>
              <a:spcPct val="35000"/>
            </a:spcAft>
          </a:pPr>
          <a:r>
            <a:rPr lang="es-MX" sz="1500" b="1" kern="1200" dirty="0" smtClean="0"/>
            <a:t>1 de julio de 2018</a:t>
          </a:r>
          <a:endParaRPr lang="es-MX" sz="1500" kern="1200" dirty="0"/>
        </a:p>
      </dsp:txBody>
      <dsp:txXfrm>
        <a:off x="6943561" y="1067852"/>
        <a:ext cx="1506286" cy="12062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BA017-F608-4E5E-B398-6523ADCDCBC4}">
      <dsp:nvSpPr>
        <dsp:cNvPr id="0" name=""/>
        <dsp:cNvSpPr/>
      </dsp:nvSpPr>
      <dsp:spPr>
        <a:xfrm>
          <a:off x="638913" y="0"/>
          <a:ext cx="7241020" cy="334198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82A8A3-CAC3-4F4C-9D23-60ACDE46D472}">
      <dsp:nvSpPr>
        <dsp:cNvPr id="0" name=""/>
        <dsp:cNvSpPr/>
      </dsp:nvSpPr>
      <dsp:spPr>
        <a:xfrm>
          <a:off x="3743"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Inicio del Proceso Electoral </a:t>
          </a:r>
        </a:p>
        <a:p>
          <a:pPr lvl="0" algn="ctr" defTabSz="577850">
            <a:lnSpc>
              <a:spcPct val="90000"/>
            </a:lnSpc>
            <a:spcBef>
              <a:spcPct val="0"/>
            </a:spcBef>
            <a:spcAft>
              <a:spcPct val="35000"/>
            </a:spcAft>
          </a:pPr>
          <a:r>
            <a:rPr lang="es-MX" sz="1300" b="1" kern="1200" dirty="0" smtClean="0"/>
            <a:t>1 al 7 de octubre de 2017</a:t>
          </a:r>
          <a:endParaRPr lang="es-MX" sz="1300" b="1" kern="1200" dirty="0"/>
        </a:p>
      </dsp:txBody>
      <dsp:txXfrm>
        <a:off x="69000" y="1067852"/>
        <a:ext cx="1506286" cy="1206280"/>
      </dsp:txXfrm>
    </dsp:sp>
    <dsp:sp modelId="{66FA1E07-F7A7-492F-A33E-1F44F46DA39B}">
      <dsp:nvSpPr>
        <dsp:cNvPr id="0" name=""/>
        <dsp:cNvSpPr/>
      </dsp:nvSpPr>
      <dsp:spPr>
        <a:xfrm>
          <a:off x="1722383"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Precampañas Electorales</a:t>
          </a:r>
        </a:p>
        <a:p>
          <a:pPr lvl="0" algn="ctr" defTabSz="577850">
            <a:lnSpc>
              <a:spcPct val="90000"/>
            </a:lnSpc>
            <a:spcBef>
              <a:spcPct val="0"/>
            </a:spcBef>
            <a:spcAft>
              <a:spcPct val="35000"/>
            </a:spcAft>
          </a:pPr>
          <a:r>
            <a:rPr lang="es-MX" sz="1300" b="1" i="0" kern="1200" dirty="0" smtClean="0"/>
            <a:t>14 de diciembre de 2017 al 11 de febrero de 2018</a:t>
          </a:r>
          <a:endParaRPr lang="es-MX" sz="1300" kern="1200" dirty="0"/>
        </a:p>
      </dsp:txBody>
      <dsp:txXfrm>
        <a:off x="1787640" y="1067852"/>
        <a:ext cx="1506286" cy="1206280"/>
      </dsp:txXfrm>
    </dsp:sp>
    <dsp:sp modelId="{87E45DE6-F836-476C-BEC3-ED2567BA36C2}">
      <dsp:nvSpPr>
        <dsp:cNvPr id="0" name=""/>
        <dsp:cNvSpPr/>
      </dsp:nvSpPr>
      <dsp:spPr>
        <a:xfrm>
          <a:off x="3441023"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err="1" smtClean="0"/>
            <a:t>Intercampañas</a:t>
          </a:r>
          <a:endParaRPr lang="es-MX" sz="1300" kern="1200" dirty="0" smtClean="0"/>
        </a:p>
        <a:p>
          <a:pPr lvl="0" algn="ctr" defTabSz="577850">
            <a:lnSpc>
              <a:spcPct val="90000"/>
            </a:lnSpc>
            <a:spcBef>
              <a:spcPct val="0"/>
            </a:spcBef>
            <a:spcAft>
              <a:spcPct val="35000"/>
            </a:spcAft>
          </a:pPr>
          <a:r>
            <a:rPr lang="es-MX" sz="1300" b="1" kern="1200" dirty="0" smtClean="0"/>
            <a:t>12  de febrero al 29 de marzo de 2018</a:t>
          </a:r>
        </a:p>
      </dsp:txBody>
      <dsp:txXfrm>
        <a:off x="3506280" y="1067852"/>
        <a:ext cx="1506286" cy="1206280"/>
      </dsp:txXfrm>
    </dsp:sp>
    <dsp:sp modelId="{2C7D6726-7B1C-49E7-B03D-372A91410F48}">
      <dsp:nvSpPr>
        <dsp:cNvPr id="0" name=""/>
        <dsp:cNvSpPr/>
      </dsp:nvSpPr>
      <dsp:spPr>
        <a:xfrm>
          <a:off x="5159664"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Campañas Electorales</a:t>
          </a:r>
        </a:p>
        <a:p>
          <a:pPr lvl="0" algn="ctr" defTabSz="577850">
            <a:lnSpc>
              <a:spcPct val="90000"/>
            </a:lnSpc>
            <a:spcBef>
              <a:spcPct val="0"/>
            </a:spcBef>
            <a:spcAft>
              <a:spcPct val="35000"/>
            </a:spcAft>
          </a:pPr>
          <a:r>
            <a:rPr lang="es-MX" sz="1300" b="1" kern="1200" dirty="0" smtClean="0"/>
            <a:t>30 de marzo al 27 de junio de 2018</a:t>
          </a:r>
          <a:endParaRPr lang="es-MX" sz="1300" kern="1200" dirty="0"/>
        </a:p>
      </dsp:txBody>
      <dsp:txXfrm>
        <a:off x="5224921" y="1067852"/>
        <a:ext cx="1506286" cy="1206280"/>
      </dsp:txXfrm>
    </dsp:sp>
    <dsp:sp modelId="{E2E83025-4684-4B5E-A542-F174C0B6CC6C}">
      <dsp:nvSpPr>
        <dsp:cNvPr id="0" name=""/>
        <dsp:cNvSpPr/>
      </dsp:nvSpPr>
      <dsp:spPr>
        <a:xfrm>
          <a:off x="6878304" y="1002595"/>
          <a:ext cx="1636800" cy="13367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Jornada Electoral</a:t>
          </a:r>
        </a:p>
        <a:p>
          <a:pPr lvl="0" algn="ctr" defTabSz="577850">
            <a:lnSpc>
              <a:spcPct val="90000"/>
            </a:lnSpc>
            <a:spcBef>
              <a:spcPct val="0"/>
            </a:spcBef>
            <a:spcAft>
              <a:spcPct val="35000"/>
            </a:spcAft>
          </a:pPr>
          <a:r>
            <a:rPr lang="es-MX" sz="1300" b="1" kern="1200" dirty="0" smtClean="0"/>
            <a:t>1 de julio de 2018</a:t>
          </a:r>
          <a:endParaRPr lang="es-MX" sz="1300" kern="1200" dirty="0"/>
        </a:p>
      </dsp:txBody>
      <dsp:txXfrm>
        <a:off x="6943561" y="1067852"/>
        <a:ext cx="1506286" cy="12062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BB8390-1DE6-469F-AD4A-86A48868BE95}">
      <dsp:nvSpPr>
        <dsp:cNvPr id="0" name=""/>
        <dsp:cNvSpPr/>
      </dsp:nvSpPr>
      <dsp:spPr>
        <a:xfrm>
          <a:off x="2595" y="149765"/>
          <a:ext cx="3360944" cy="1306431"/>
        </a:xfrm>
        <a:prstGeom prst="chevron">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es-MX" sz="1500" b="1" kern="1200" dirty="0" smtClean="0"/>
            <a:t>Campañas especiales de actualización </a:t>
          </a:r>
          <a:r>
            <a:rPr lang="es-MX" sz="1500" b="0" kern="1200" dirty="0" smtClean="0"/>
            <a:t>(concluyen </a:t>
          </a:r>
          <a:r>
            <a:rPr lang="es-MX" sz="1500" b="1" kern="1200" dirty="0" smtClean="0"/>
            <a:t>31 de enero de 2018</a:t>
          </a:r>
          <a:r>
            <a:rPr lang="es-MX" sz="1500" b="0" kern="1200" dirty="0" smtClean="0"/>
            <a:t>)</a:t>
          </a:r>
          <a:endParaRPr lang="es-MX" sz="1500" b="0" kern="1200" dirty="0"/>
        </a:p>
      </dsp:txBody>
      <dsp:txXfrm>
        <a:off x="655811" y="149765"/>
        <a:ext cx="2054513" cy="1306431"/>
      </dsp:txXfrm>
    </dsp:sp>
    <dsp:sp modelId="{A235CBA7-4D21-4F62-882F-8906E976301F}">
      <dsp:nvSpPr>
        <dsp:cNvPr id="0" name=""/>
        <dsp:cNvSpPr/>
      </dsp:nvSpPr>
      <dsp:spPr>
        <a:xfrm>
          <a:off x="2892834" y="201927"/>
          <a:ext cx="3005272" cy="1202108"/>
        </a:xfrm>
        <a:prstGeom prst="chevron">
          <a:avLst/>
        </a:prstGeom>
        <a:solidFill>
          <a:srgbClr val="7030A0">
            <a:alpha val="90000"/>
          </a:srgb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s-MX" sz="1200" kern="1200" dirty="0" smtClean="0">
              <a:solidFill>
                <a:schemeClr val="bg1">
                  <a:lumMod val="95000"/>
                </a:schemeClr>
              </a:solidFill>
            </a:rPr>
            <a:t>Periodo para solicitar reposición de Credencial para Votar por robo, extravío o deterioro grave  (concluye </a:t>
          </a:r>
          <a:r>
            <a:rPr lang="es-MX" sz="1200" b="1" kern="1200" dirty="0" smtClean="0">
              <a:solidFill>
                <a:schemeClr val="bg1">
                  <a:lumMod val="95000"/>
                </a:schemeClr>
              </a:solidFill>
            </a:rPr>
            <a:t>28 de febrero de 2018)</a:t>
          </a:r>
          <a:endParaRPr lang="es-MX" sz="1200" kern="1200" dirty="0">
            <a:solidFill>
              <a:schemeClr val="bg1">
                <a:lumMod val="95000"/>
              </a:schemeClr>
            </a:solidFill>
          </a:endParaRPr>
        </a:p>
      </dsp:txBody>
      <dsp:txXfrm>
        <a:off x="3493888" y="201927"/>
        <a:ext cx="1803164" cy="1202108"/>
      </dsp:txXfrm>
    </dsp:sp>
    <dsp:sp modelId="{22F9D93F-B704-4878-8271-FC9A593D6101}">
      <dsp:nvSpPr>
        <dsp:cNvPr id="0" name=""/>
        <dsp:cNvSpPr/>
      </dsp:nvSpPr>
      <dsp:spPr>
        <a:xfrm>
          <a:off x="5477368" y="201927"/>
          <a:ext cx="3005272" cy="1202108"/>
        </a:xfrm>
        <a:prstGeom prst="chevron">
          <a:avLst/>
        </a:prstGeom>
        <a:solidFill>
          <a:schemeClr val="accent1">
            <a:alpha val="90000"/>
            <a:tint val="40000"/>
            <a:hueOff val="0"/>
            <a:satOff val="0"/>
            <a:lumOff val="0"/>
            <a:alphaOff val="0"/>
          </a:scheme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dirty="0" smtClean="0"/>
            <a:t>Periodo para solicitar  reimpresión de Credencial para Votar por robo, extravío o deterioro grave (sin cambio de datos) (</a:t>
          </a:r>
          <a:r>
            <a:rPr lang="es-MX" sz="1100" b="1" kern="1200" dirty="0" smtClean="0"/>
            <a:t>1 de marzo al</a:t>
          </a:r>
          <a:r>
            <a:rPr lang="es-MX" sz="1100" kern="1200" dirty="0" smtClean="0"/>
            <a:t> </a:t>
          </a:r>
          <a:r>
            <a:rPr lang="es-MX" sz="1100" b="1" kern="1200" dirty="0" smtClean="0"/>
            <a:t>20 de junio de 2018</a:t>
          </a:r>
          <a:r>
            <a:rPr lang="es-MX" sz="1100" b="0" kern="1200" dirty="0" smtClean="0"/>
            <a:t>)</a:t>
          </a:r>
          <a:endParaRPr lang="es-MX" sz="1100" b="0" kern="1200" dirty="0"/>
        </a:p>
      </dsp:txBody>
      <dsp:txXfrm>
        <a:off x="6078422" y="201927"/>
        <a:ext cx="1803164" cy="1202108"/>
      </dsp:txXfrm>
    </dsp:sp>
    <dsp:sp modelId="{E5EE0848-5FC4-47B9-BD5F-80CF3FA2BDB8}">
      <dsp:nvSpPr>
        <dsp:cNvPr id="0" name=""/>
        <dsp:cNvSpPr/>
      </dsp:nvSpPr>
      <dsp:spPr>
        <a:xfrm>
          <a:off x="2595" y="1658962"/>
          <a:ext cx="3379627" cy="1277262"/>
        </a:xfrm>
        <a:prstGeom prst="chevron">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s-MX" sz="1400" kern="1200" dirty="0" smtClean="0"/>
            <a:t>Entrega de Credencial para Votar por inscripción, actualización o reposición se realizará hasta el </a:t>
          </a:r>
          <a:r>
            <a:rPr lang="es-MX" sz="1400" b="1" kern="1200" dirty="0" smtClean="0"/>
            <a:t>16 de abril de 2018</a:t>
          </a:r>
          <a:endParaRPr lang="es-MX" sz="1400" kern="1200" dirty="0"/>
        </a:p>
      </dsp:txBody>
      <dsp:txXfrm>
        <a:off x="641226" y="1658962"/>
        <a:ext cx="2102365" cy="1277262"/>
      </dsp:txXfrm>
    </dsp:sp>
    <dsp:sp modelId="{2A44D3D3-203E-4A8C-9699-DB3FB7205DDD}">
      <dsp:nvSpPr>
        <dsp:cNvPr id="0" name=""/>
        <dsp:cNvSpPr/>
      </dsp:nvSpPr>
      <dsp:spPr>
        <a:xfrm>
          <a:off x="2911518" y="1696539"/>
          <a:ext cx="3005272" cy="1202108"/>
        </a:xfrm>
        <a:prstGeom prst="chevron">
          <a:avLst/>
        </a:prstGeom>
        <a:solidFill>
          <a:srgbClr val="7030A0">
            <a:alpha val="90000"/>
          </a:srgb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s-MX" sz="1000" kern="1200" dirty="0" smtClean="0">
              <a:solidFill>
                <a:schemeClr val="bg1">
                  <a:lumMod val="95000"/>
                </a:schemeClr>
              </a:solidFill>
            </a:rPr>
            <a:t>Entrega de Credencial para Votar por reimpresión en caso de robo, extravío o deterioro grave, o por resoluciones favorables de Instancias Administrativas o Judiciales se realizará hasta el </a:t>
          </a:r>
          <a:r>
            <a:rPr lang="es-MX" sz="1000" b="1" kern="1200" dirty="0" smtClean="0">
              <a:solidFill>
                <a:schemeClr val="bg1">
                  <a:lumMod val="95000"/>
                </a:schemeClr>
              </a:solidFill>
            </a:rPr>
            <a:t>29 de junio de 2018</a:t>
          </a:r>
          <a:endParaRPr lang="es-MX" sz="1000" kern="1200" dirty="0">
            <a:solidFill>
              <a:schemeClr val="bg1">
                <a:lumMod val="95000"/>
              </a:schemeClr>
            </a:solidFill>
          </a:endParaRPr>
        </a:p>
      </dsp:txBody>
      <dsp:txXfrm>
        <a:off x="3512572" y="1696539"/>
        <a:ext cx="1803164" cy="1202108"/>
      </dsp:txXfrm>
    </dsp:sp>
    <dsp:sp modelId="{5186CA1F-2352-4588-96DF-3E12A94E5842}">
      <dsp:nvSpPr>
        <dsp:cNvPr id="0" name=""/>
        <dsp:cNvSpPr/>
      </dsp:nvSpPr>
      <dsp:spPr>
        <a:xfrm>
          <a:off x="5496052" y="1696539"/>
          <a:ext cx="3005272" cy="1202108"/>
        </a:xfrm>
        <a:prstGeom prst="chevron">
          <a:avLst/>
        </a:prstGeom>
        <a:solidFill>
          <a:schemeClr val="accent1">
            <a:alpha val="90000"/>
            <a:tint val="40000"/>
            <a:hueOff val="0"/>
            <a:satOff val="0"/>
            <a:lumOff val="0"/>
            <a:alphaOff val="0"/>
          </a:scheme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s-MX" sz="1100" kern="1200" smtClean="0"/>
            <a:t>Inscripción de jóvenes mexicanos que cumplan 18 años de edad antes, o bien el día de la Jornada Electoral 2018 (</a:t>
          </a:r>
          <a:r>
            <a:rPr lang="es-MX" sz="1100" b="1" kern="1200" smtClean="0"/>
            <a:t>1 de septiembre de 2017 al 31 de enero de 2018</a:t>
          </a:r>
          <a:r>
            <a:rPr lang="es-MX" sz="1100" b="0" kern="1200" smtClean="0"/>
            <a:t>)</a:t>
          </a:r>
          <a:endParaRPr lang="es-MX" sz="1100" b="0" kern="1200" dirty="0"/>
        </a:p>
      </dsp:txBody>
      <dsp:txXfrm>
        <a:off x="6097106" y="1696539"/>
        <a:ext cx="1803164" cy="1202108"/>
      </dsp:txXfrm>
    </dsp:sp>
    <dsp:sp modelId="{AC72820C-0EAB-4E3F-A12C-7B744CA9FAD2}">
      <dsp:nvSpPr>
        <dsp:cNvPr id="0" name=""/>
        <dsp:cNvSpPr/>
      </dsp:nvSpPr>
      <dsp:spPr>
        <a:xfrm>
          <a:off x="2595" y="3138990"/>
          <a:ext cx="3474347" cy="1283243"/>
        </a:xfrm>
        <a:prstGeom prst="chevron">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s-MX" sz="1400" kern="1200" dirty="0" smtClean="0"/>
            <a:t>La fecha de corte para la impresión de la Lista Nominal de Electores Definitiva con fotografía será el </a:t>
          </a:r>
          <a:r>
            <a:rPr lang="es-MX" sz="1400" b="1" kern="1200" dirty="0" smtClean="0"/>
            <a:t>16 de abril de 2018</a:t>
          </a:r>
          <a:r>
            <a:rPr lang="es-MX" sz="1400" kern="1200" dirty="0" smtClean="0"/>
            <a:t>. </a:t>
          </a:r>
          <a:endParaRPr lang="es-MX" sz="1400" kern="1200" dirty="0"/>
        </a:p>
      </dsp:txBody>
      <dsp:txXfrm>
        <a:off x="644217" y="3138990"/>
        <a:ext cx="2191104" cy="1283243"/>
      </dsp:txXfrm>
    </dsp:sp>
    <dsp:sp modelId="{2C13327D-825D-4FE2-ABA1-5777992A081F}">
      <dsp:nvSpPr>
        <dsp:cNvPr id="0" name=""/>
        <dsp:cNvSpPr/>
      </dsp:nvSpPr>
      <dsp:spPr>
        <a:xfrm>
          <a:off x="3006238" y="3179557"/>
          <a:ext cx="3005272" cy="1202108"/>
        </a:xfrm>
        <a:prstGeom prst="chevron">
          <a:avLst/>
        </a:prstGeom>
        <a:solidFill>
          <a:srgbClr val="7030A0">
            <a:alpha val="90000"/>
          </a:srgb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s-MX" sz="1000" kern="1200" dirty="0" smtClean="0">
              <a:solidFill>
                <a:schemeClr val="bg1">
                  <a:lumMod val="95000"/>
                </a:schemeClr>
              </a:solidFill>
            </a:rPr>
            <a:t>La fecha de corte para la impresión de la Lista Nominal de Electores definitiva con fotografía,  producto de resoluciones favorables de instancias administrativas o judiciales será el </a:t>
          </a:r>
          <a:r>
            <a:rPr lang="es-MX" sz="1000" b="1" kern="1200" dirty="0" smtClean="0">
              <a:solidFill>
                <a:schemeClr val="bg1">
                  <a:lumMod val="95000"/>
                </a:schemeClr>
              </a:solidFill>
            </a:rPr>
            <a:t>10 de junio de 2018</a:t>
          </a:r>
          <a:r>
            <a:rPr lang="es-MX" sz="1000" kern="1200" dirty="0" smtClean="0">
              <a:solidFill>
                <a:schemeClr val="bg1">
                  <a:lumMod val="95000"/>
                </a:schemeClr>
              </a:solidFill>
            </a:rPr>
            <a:t>. </a:t>
          </a:r>
          <a:endParaRPr lang="es-MX" sz="1000" kern="1200" dirty="0">
            <a:solidFill>
              <a:schemeClr val="bg1">
                <a:lumMod val="95000"/>
              </a:schemeClr>
            </a:solidFill>
          </a:endParaRPr>
        </a:p>
      </dsp:txBody>
      <dsp:txXfrm>
        <a:off x="3607292" y="3179557"/>
        <a:ext cx="1803164" cy="12021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1806E-4C8B-4C14-800D-8F3BEBF515CB}">
      <dsp:nvSpPr>
        <dsp:cNvPr id="0" name=""/>
        <dsp:cNvSpPr/>
      </dsp:nvSpPr>
      <dsp:spPr>
        <a:xfrm>
          <a:off x="41" y="29613"/>
          <a:ext cx="3973904" cy="855869"/>
        </a:xfrm>
        <a:prstGeom prst="rect">
          <a:avLst/>
        </a:prstGeom>
        <a:solidFill>
          <a:schemeClr val="accent5">
            <a:hueOff val="0"/>
            <a:satOff val="0"/>
            <a:lumOff val="0"/>
            <a:alphaOff val="0"/>
          </a:schemeClr>
        </a:solidFill>
        <a:ln w="11429" cap="flat" cmpd="sng" algn="ctr">
          <a:solidFill>
            <a:schemeClr val="accent5">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MX" sz="2500" kern="1200" dirty="0" smtClean="0"/>
            <a:t>Para el proceso electoral federal</a:t>
          </a:r>
          <a:endParaRPr lang="es-MX" sz="2500" kern="1200" dirty="0"/>
        </a:p>
      </dsp:txBody>
      <dsp:txXfrm>
        <a:off x="41" y="29613"/>
        <a:ext cx="3973904" cy="855869"/>
      </dsp:txXfrm>
    </dsp:sp>
    <dsp:sp modelId="{072DAFC5-80E0-431C-89CC-D4701F5F6201}">
      <dsp:nvSpPr>
        <dsp:cNvPr id="0" name=""/>
        <dsp:cNvSpPr/>
      </dsp:nvSpPr>
      <dsp:spPr>
        <a:xfrm>
          <a:off x="41" y="912528"/>
          <a:ext cx="3973904" cy="3602812"/>
        </a:xfrm>
        <a:prstGeom prst="rect">
          <a:avLst/>
        </a:prstGeom>
        <a:solidFill>
          <a:schemeClr val="accent5">
            <a:tint val="40000"/>
            <a:alpha val="90000"/>
            <a:hueOff val="0"/>
            <a:satOff val="0"/>
            <a:lumOff val="0"/>
            <a:alphaOff val="0"/>
          </a:schemeClr>
        </a:solidFill>
        <a:ln w="11429" cap="flat" cmpd="sng" algn="ctr">
          <a:solidFill>
            <a:schemeClr val="accent5">
              <a:tint val="40000"/>
              <a:alpha val="9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MX" sz="2500" kern="1200" dirty="0" smtClean="0"/>
            <a:t>Presidente de la República </a:t>
          </a:r>
          <a:endParaRPr lang="es-MX" sz="2500" kern="1200" dirty="0"/>
        </a:p>
        <a:p>
          <a:pPr marL="228600" lvl="1" indent="-228600" algn="l" defTabSz="1111250">
            <a:lnSpc>
              <a:spcPct val="90000"/>
            </a:lnSpc>
            <a:spcBef>
              <a:spcPct val="0"/>
            </a:spcBef>
            <a:spcAft>
              <a:spcPct val="15000"/>
            </a:spcAft>
            <a:buChar char="••"/>
          </a:pPr>
          <a:r>
            <a:rPr lang="es-MX" sz="2500" kern="1200" dirty="0" smtClean="0"/>
            <a:t>Senadurías</a:t>
          </a:r>
          <a:endParaRPr lang="es-MX" sz="2500" kern="1200" dirty="0"/>
        </a:p>
      </dsp:txBody>
      <dsp:txXfrm>
        <a:off x="41" y="912528"/>
        <a:ext cx="3973904" cy="3602812"/>
      </dsp:txXfrm>
    </dsp:sp>
    <dsp:sp modelId="{BE51B9F0-F90F-4C2A-98A3-E17FFE53AC90}">
      <dsp:nvSpPr>
        <dsp:cNvPr id="0" name=""/>
        <dsp:cNvSpPr/>
      </dsp:nvSpPr>
      <dsp:spPr>
        <a:xfrm>
          <a:off x="4530292" y="56659"/>
          <a:ext cx="3973904" cy="855869"/>
        </a:xfrm>
        <a:prstGeom prst="rect">
          <a:avLst/>
        </a:prstGeom>
        <a:solidFill>
          <a:schemeClr val="accent5">
            <a:hueOff val="-5020566"/>
            <a:satOff val="41093"/>
            <a:lumOff val="-6666"/>
            <a:alphaOff val="0"/>
          </a:schemeClr>
        </a:solidFill>
        <a:ln w="11429" cap="flat" cmpd="sng" algn="ctr">
          <a:solidFill>
            <a:schemeClr val="accent5">
              <a:hueOff val="-5020566"/>
              <a:satOff val="41093"/>
              <a:lumOff val="-6666"/>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MX" sz="2500" kern="1200" dirty="0" smtClean="0"/>
            <a:t>Para los procesos electorales locales</a:t>
          </a:r>
          <a:endParaRPr lang="es-MX" sz="2500" kern="1200" dirty="0"/>
        </a:p>
      </dsp:txBody>
      <dsp:txXfrm>
        <a:off x="4530292" y="56659"/>
        <a:ext cx="3973904" cy="855869"/>
      </dsp:txXfrm>
    </dsp:sp>
    <dsp:sp modelId="{11143699-39CB-40F0-AE82-5E1EBC5CF38C}">
      <dsp:nvSpPr>
        <dsp:cNvPr id="0" name=""/>
        <dsp:cNvSpPr/>
      </dsp:nvSpPr>
      <dsp:spPr>
        <a:xfrm>
          <a:off x="4530292" y="912528"/>
          <a:ext cx="3973904" cy="3602812"/>
        </a:xfrm>
        <a:prstGeom prst="rect">
          <a:avLst/>
        </a:prstGeom>
        <a:solidFill>
          <a:schemeClr val="accent5">
            <a:tint val="40000"/>
            <a:alpha val="90000"/>
            <a:hueOff val="-5517137"/>
            <a:satOff val="32962"/>
            <a:lumOff val="-164"/>
            <a:alphaOff val="0"/>
          </a:schemeClr>
        </a:solidFill>
        <a:ln w="11429" cap="flat" cmpd="sng" algn="ctr">
          <a:solidFill>
            <a:schemeClr val="accent5">
              <a:tint val="40000"/>
              <a:alpha val="90000"/>
              <a:hueOff val="-5517137"/>
              <a:satOff val="32962"/>
              <a:lumOff val="-164"/>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MX" sz="2500" kern="1200" dirty="0" smtClean="0"/>
            <a:t>Gobernador de Chiapas</a:t>
          </a:r>
          <a:endParaRPr lang="es-MX" sz="2500" kern="1200" dirty="0"/>
        </a:p>
        <a:p>
          <a:pPr marL="228600" lvl="1" indent="-228600" algn="l" defTabSz="1111250">
            <a:lnSpc>
              <a:spcPct val="90000"/>
            </a:lnSpc>
            <a:spcBef>
              <a:spcPct val="0"/>
            </a:spcBef>
            <a:spcAft>
              <a:spcPct val="15000"/>
            </a:spcAft>
            <a:buChar char="••"/>
          </a:pPr>
          <a:r>
            <a:rPr lang="es-MX" sz="2500" kern="1200" dirty="0" smtClean="0"/>
            <a:t>Jefe de Gobierno de la Ciudad de México</a:t>
          </a:r>
          <a:endParaRPr lang="es-MX" sz="2500" kern="1200" dirty="0"/>
        </a:p>
        <a:p>
          <a:pPr marL="228600" lvl="1" indent="-228600" algn="l" defTabSz="1111250">
            <a:lnSpc>
              <a:spcPct val="90000"/>
            </a:lnSpc>
            <a:spcBef>
              <a:spcPct val="0"/>
            </a:spcBef>
            <a:spcAft>
              <a:spcPct val="15000"/>
            </a:spcAft>
            <a:buChar char="••"/>
          </a:pPr>
          <a:r>
            <a:rPr lang="es-MX" sz="2500" kern="1200" dirty="0" smtClean="0"/>
            <a:t>Gobernador de Guanajuato</a:t>
          </a:r>
          <a:endParaRPr lang="es-MX" sz="2500" kern="1200" dirty="0"/>
        </a:p>
        <a:p>
          <a:pPr marL="228600" lvl="1" indent="-228600" algn="l" defTabSz="1111250">
            <a:lnSpc>
              <a:spcPct val="90000"/>
            </a:lnSpc>
            <a:spcBef>
              <a:spcPct val="0"/>
            </a:spcBef>
            <a:spcAft>
              <a:spcPct val="15000"/>
            </a:spcAft>
            <a:buChar char="••"/>
          </a:pPr>
          <a:r>
            <a:rPr lang="es-MX" sz="2500" kern="1200" dirty="0" smtClean="0"/>
            <a:t>Gobernador de Jalisco</a:t>
          </a:r>
          <a:endParaRPr lang="es-MX" sz="2500" kern="1200" dirty="0"/>
        </a:p>
        <a:p>
          <a:pPr marL="228600" lvl="1" indent="-228600" algn="l" defTabSz="1111250">
            <a:lnSpc>
              <a:spcPct val="90000"/>
            </a:lnSpc>
            <a:spcBef>
              <a:spcPct val="0"/>
            </a:spcBef>
            <a:spcAft>
              <a:spcPct val="15000"/>
            </a:spcAft>
            <a:buChar char="••"/>
          </a:pPr>
          <a:r>
            <a:rPr lang="es-MX" sz="2500" kern="1200" dirty="0" smtClean="0"/>
            <a:t>Gobernador de Morelos</a:t>
          </a:r>
          <a:endParaRPr lang="es-MX" sz="2500" kern="1200" dirty="0"/>
        </a:p>
        <a:p>
          <a:pPr marL="228600" lvl="1" indent="-228600" algn="l" defTabSz="1111250">
            <a:lnSpc>
              <a:spcPct val="90000"/>
            </a:lnSpc>
            <a:spcBef>
              <a:spcPct val="0"/>
            </a:spcBef>
            <a:spcAft>
              <a:spcPct val="15000"/>
            </a:spcAft>
            <a:buChar char="••"/>
          </a:pPr>
          <a:r>
            <a:rPr lang="es-MX" sz="2500" kern="1200" dirty="0" smtClean="0"/>
            <a:t>Gobernador de Puebla</a:t>
          </a:r>
          <a:endParaRPr lang="es-MX" sz="2500" kern="1200" dirty="0"/>
        </a:p>
        <a:p>
          <a:pPr marL="228600" lvl="1" indent="-228600" algn="l" defTabSz="1111250">
            <a:lnSpc>
              <a:spcPct val="90000"/>
            </a:lnSpc>
            <a:spcBef>
              <a:spcPct val="0"/>
            </a:spcBef>
            <a:spcAft>
              <a:spcPct val="15000"/>
            </a:spcAft>
            <a:buChar char="••"/>
          </a:pPr>
          <a:r>
            <a:rPr lang="es-MX" sz="2500" kern="1200" dirty="0" smtClean="0"/>
            <a:t>Gobernador de Yucatán</a:t>
          </a:r>
          <a:endParaRPr lang="es-MX" sz="2500" kern="1200" dirty="0"/>
        </a:p>
      </dsp:txBody>
      <dsp:txXfrm>
        <a:off x="4530292" y="912528"/>
        <a:ext cx="3973904" cy="360281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5414529A-5200-4C96-BD88-A6E5FB936D42}" type="datetimeFigureOut">
              <a:rPr lang="es-MX" smtClean="0"/>
              <a:t>05/10/2017</a:t>
            </a:fld>
            <a:endParaRPr lang="es-MX"/>
          </a:p>
        </p:txBody>
      </p:sp>
      <p:sp>
        <p:nvSpPr>
          <p:cNvPr id="17" name="16 Marcador de pie de página"/>
          <p:cNvSpPr>
            <a:spLocks noGrp="1"/>
          </p:cNvSpPr>
          <p:nvPr>
            <p:ph type="ftr" sz="quarter" idx="11"/>
          </p:nvPr>
        </p:nvSpPr>
        <p:spPr/>
        <p:txBody>
          <a:bodyPr/>
          <a:lstStyle/>
          <a:p>
            <a:endParaRPr lang="es-MX"/>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CB73FFB-4AAF-4441-A6C2-738367EB2BBF}" type="slidenum">
              <a:rPr lang="es-MX" smtClean="0"/>
              <a:t>‹Nº›</a:t>
            </a:fld>
            <a:endParaRPr lang="es-MX"/>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414529A-5200-4C96-BD88-A6E5FB936D42}" type="datetimeFigureOut">
              <a:rPr lang="es-MX" smtClean="0"/>
              <a:t>05/10/2017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CB73FFB-4AAF-4441-A6C2-738367EB2BBF}"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8CB73FFB-4AAF-4441-A6C2-738367EB2BBF}" type="slidenum">
              <a:rPr lang="es-MX" smtClean="0"/>
              <a:t>‹Nº›</a:t>
            </a:fld>
            <a:endParaRPr lang="es-MX"/>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414529A-5200-4C96-BD88-A6E5FB936D42}" type="datetimeFigureOut">
              <a:rPr lang="es-MX" smtClean="0"/>
              <a:t>05/10/2017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5414529A-5200-4C96-BD88-A6E5FB936D42}" type="datetimeFigureOut">
              <a:rPr lang="es-MX" smtClean="0"/>
              <a:t>05/10/2017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a:xfrm>
            <a:off x="4361688" y="1026372"/>
            <a:ext cx="457200" cy="441325"/>
          </a:xfrm>
        </p:spPr>
        <p:txBody>
          <a:bodyPr/>
          <a:lstStyle/>
          <a:p>
            <a:fld id="{8CB73FFB-4AAF-4441-A6C2-738367EB2BBF}" type="slidenum">
              <a:rPr lang="es-MX" smtClean="0"/>
              <a:t>‹Nº›</a:t>
            </a:fld>
            <a:endParaRPr lang="es-MX"/>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MX"/>
          </a:p>
        </p:txBody>
      </p:sp>
      <p:sp>
        <p:nvSpPr>
          <p:cNvPr id="4" name="3 Marcador de fecha"/>
          <p:cNvSpPr>
            <a:spLocks noGrp="1"/>
          </p:cNvSpPr>
          <p:nvPr>
            <p:ph type="dt" sz="half" idx="10"/>
          </p:nvPr>
        </p:nvSpPr>
        <p:spPr/>
        <p:txBody>
          <a:bodyPr/>
          <a:lstStyle/>
          <a:p>
            <a:fld id="{5414529A-5200-4C96-BD88-A6E5FB936D42}" type="datetimeFigureOut">
              <a:rPr lang="es-MX" smtClean="0"/>
              <a:t>05/10/2017</a:t>
            </a:fld>
            <a:endParaRPr lang="es-MX"/>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CB73FFB-4AAF-4441-A6C2-738367EB2BBF}" type="slidenum">
              <a:rPr lang="es-MX" smtClean="0"/>
              <a:t>‹Nº›</a:t>
            </a:fld>
            <a:endParaRPr lang="es-MX"/>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5414529A-5200-4C96-BD88-A6E5FB936D42}" type="datetimeFigureOut">
              <a:rPr lang="es-MX" smtClean="0"/>
              <a:t>05/10/2017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CB73FFB-4AAF-4441-A6C2-738367EB2BBF}" type="slidenum">
              <a:rPr lang="es-MX" smtClean="0"/>
              <a:t>‹Nº›</a:t>
            </a:fld>
            <a:endParaRPr lang="es-MX"/>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5414529A-5200-4C96-BD88-A6E5FB936D42}" type="datetimeFigureOut">
              <a:rPr lang="es-MX" smtClean="0"/>
              <a:t>05/10/2017</a:t>
            </a:fld>
            <a:endParaRPr lang="es-MX"/>
          </a:p>
        </p:txBody>
      </p:sp>
      <p:sp>
        <p:nvSpPr>
          <p:cNvPr id="8" name="7 Marcador de pie de página"/>
          <p:cNvSpPr>
            <a:spLocks noGrp="1"/>
          </p:cNvSpPr>
          <p:nvPr>
            <p:ph type="ftr" sz="quarter" idx="11"/>
          </p:nvPr>
        </p:nvSpPr>
        <p:spPr>
          <a:xfrm>
            <a:off x="304800" y="6409944"/>
            <a:ext cx="3581400" cy="365760"/>
          </a:xfrm>
        </p:spPr>
        <p:txBody>
          <a:bodyPr/>
          <a:lstStyle/>
          <a:p>
            <a:endParaRPr lang="es-MX"/>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8CB73FFB-4AAF-4441-A6C2-738367EB2BBF}" type="slidenum">
              <a:rPr lang="es-MX" smtClean="0"/>
              <a:t>‹Nº›</a:t>
            </a:fld>
            <a:endParaRPr lang="es-MX"/>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414529A-5200-4C96-BD88-A6E5FB936D42}" type="datetimeFigureOut">
              <a:rPr lang="es-MX" smtClean="0"/>
              <a:t>05/10/2017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a:xfrm>
            <a:off x="4343400" y="1036020"/>
            <a:ext cx="457200" cy="441325"/>
          </a:xfrm>
        </p:spPr>
        <p:txBody>
          <a:bodyPr/>
          <a:lstStyle/>
          <a:p>
            <a:fld id="{8CB73FFB-4AAF-4441-A6C2-738367EB2BB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5414529A-5200-4C96-BD88-A6E5FB936D42}" type="datetimeFigureOut">
              <a:rPr lang="es-MX" smtClean="0"/>
              <a:t>05/10/2017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8CB73FFB-4AAF-4441-A6C2-738367EB2BB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CB73FFB-4AAF-4441-A6C2-738367EB2BBF}" type="slidenum">
              <a:rPr lang="es-MX" smtClean="0"/>
              <a:t>‹Nº›</a:t>
            </a:fld>
            <a:endParaRPr lang="es-MX"/>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5414529A-5200-4C96-BD88-A6E5FB936D42}" type="datetimeFigureOut">
              <a:rPr lang="es-MX" smtClean="0"/>
              <a:t>05/10/2017</a:t>
            </a:fld>
            <a:endParaRPr lang="es-MX"/>
          </a:p>
        </p:txBody>
      </p:sp>
      <p:sp>
        <p:nvSpPr>
          <p:cNvPr id="6" name="5 Marcador de pie de página"/>
          <p:cNvSpPr>
            <a:spLocks noGrp="1"/>
          </p:cNvSpPr>
          <p:nvPr>
            <p:ph type="ftr" sz="quarter" idx="11"/>
          </p:nvPr>
        </p:nvSpPr>
        <p:spPr>
          <a:xfrm>
            <a:off x="301752" y="6410848"/>
            <a:ext cx="3383280" cy="365760"/>
          </a:xfrm>
        </p:spPr>
        <p:txBody>
          <a:bodyPr/>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8CB73FFB-4AAF-4441-A6C2-738367EB2BBF}" type="slidenum">
              <a:rPr lang="es-MX" smtClean="0"/>
              <a:t>‹Nº›</a:t>
            </a:fld>
            <a:endParaRPr lang="es-MX"/>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5414529A-5200-4C96-BD88-A6E5FB936D42}" type="datetimeFigureOut">
              <a:rPr lang="es-MX" smtClean="0"/>
              <a:t>05/10/2017</a:t>
            </a:fld>
            <a:endParaRPr lang="es-MX"/>
          </a:p>
        </p:txBody>
      </p:sp>
      <p:sp>
        <p:nvSpPr>
          <p:cNvPr id="6" name="5 Marcador de pie de página"/>
          <p:cNvSpPr>
            <a:spLocks noGrp="1"/>
          </p:cNvSpPr>
          <p:nvPr>
            <p:ph type="ftr" sz="quarter" idx="11"/>
          </p:nvPr>
        </p:nvSpPr>
        <p:spPr>
          <a:xfrm>
            <a:off x="301752" y="6410848"/>
            <a:ext cx="3584448" cy="365760"/>
          </a:xfrm>
        </p:spPr>
        <p:txBody>
          <a:bodyPr/>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414529A-5200-4C96-BD88-A6E5FB936D42}" type="datetimeFigureOut">
              <a:rPr lang="es-MX" smtClean="0"/>
              <a:t>05/10/2017</a:t>
            </a:fld>
            <a:endParaRPr lang="es-MX"/>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MX"/>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CB73FFB-4AAF-4441-A6C2-738367EB2BBF}" type="slidenum">
              <a:rPr lang="es-MX" smtClean="0"/>
              <a:t>‹Nº›</a:t>
            </a:fld>
            <a:endParaRPr lang="es-MX"/>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2819400"/>
            <a:ext cx="6400800" cy="3201888"/>
          </a:xfrm>
        </p:spPr>
        <p:txBody>
          <a:bodyPr/>
          <a:lstStyle/>
          <a:p>
            <a:r>
              <a:rPr lang="es-MX" dirty="0" smtClean="0"/>
              <a:t>Mtra. B. Claudia Zavala Pérez</a:t>
            </a:r>
          </a:p>
          <a:p>
            <a:r>
              <a:rPr lang="es-MX" dirty="0" smtClean="0"/>
              <a:t>Consejera Electoral del INE</a:t>
            </a:r>
          </a:p>
          <a:p>
            <a:r>
              <a:rPr lang="es-MX" dirty="0" smtClean="0"/>
              <a:t>@</a:t>
            </a:r>
            <a:r>
              <a:rPr lang="es-MX" dirty="0" err="1" smtClean="0"/>
              <a:t>CZavalaP</a:t>
            </a:r>
            <a:endParaRPr lang="es-MX" dirty="0"/>
          </a:p>
          <a:p>
            <a:endParaRPr lang="es-MX" dirty="0" smtClean="0"/>
          </a:p>
          <a:p>
            <a:endParaRPr lang="es-MX" dirty="0"/>
          </a:p>
          <a:p>
            <a:endParaRPr lang="es-MX" dirty="0" smtClean="0"/>
          </a:p>
          <a:p>
            <a:pPr algn="r"/>
            <a:r>
              <a:rPr lang="es-MX" dirty="0" err="1" smtClean="0"/>
              <a:t>DiPLOMADO</a:t>
            </a:r>
            <a:r>
              <a:rPr lang="es-MX" dirty="0" smtClean="0"/>
              <a:t> EN DERECHO ELECTORAL</a:t>
            </a:r>
          </a:p>
          <a:p>
            <a:pPr algn="just"/>
            <a:r>
              <a:rPr lang="es-MX" sz="1400" dirty="0" smtClean="0"/>
              <a:t>Centro de capacitación judicial electoral</a:t>
            </a:r>
          </a:p>
          <a:p>
            <a:pPr algn="just"/>
            <a:r>
              <a:rPr lang="es-MX" sz="1400" dirty="0" smtClean="0"/>
              <a:t>Tribunal electoral del estado de tabasco </a:t>
            </a:r>
            <a:endParaRPr lang="es-MX" sz="1400" dirty="0"/>
          </a:p>
        </p:txBody>
      </p:sp>
      <p:sp>
        <p:nvSpPr>
          <p:cNvPr id="2" name="1 Título"/>
          <p:cNvSpPr>
            <a:spLocks noGrp="1"/>
          </p:cNvSpPr>
          <p:nvPr>
            <p:ph type="ctrTitle"/>
          </p:nvPr>
        </p:nvSpPr>
        <p:spPr/>
        <p:txBody>
          <a:bodyPr/>
          <a:lstStyle/>
          <a:p>
            <a:r>
              <a:rPr lang="es-MX" dirty="0" smtClean="0"/>
              <a:t>Proceso Electoral 2017-2018</a:t>
            </a:r>
            <a:endParaRPr lang="es-MX" dirty="0"/>
          </a:p>
        </p:txBody>
      </p:sp>
    </p:spTree>
    <p:extLst>
      <p:ext uri="{BB962C8B-B14F-4D97-AF65-F5344CB8AC3E}">
        <p14:creationId xmlns:p14="http://schemas.microsoft.com/office/powerpoint/2010/main" val="1420009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Efectos de la homologación de calendarios</a:t>
            </a:r>
            <a:endParaRPr lang="es-MX" dirty="0"/>
          </a:p>
        </p:txBody>
      </p:sp>
      <p:sp>
        <p:nvSpPr>
          <p:cNvPr id="3" name="Marcador de contenido 2"/>
          <p:cNvSpPr>
            <a:spLocks noGrp="1"/>
          </p:cNvSpPr>
          <p:nvPr>
            <p:ph sz="quarter" idx="1"/>
          </p:nvPr>
        </p:nvSpPr>
        <p:spPr/>
        <p:txBody>
          <a:bodyPr/>
          <a:lstStyle/>
          <a:p>
            <a:pPr algn="just"/>
            <a:endParaRPr lang="es-MX" sz="1600" dirty="0"/>
          </a:p>
          <a:p>
            <a:endParaRPr lang="es-MX" sz="1600" dirty="0"/>
          </a:p>
          <a:p>
            <a:endParaRPr lang="es-MX" dirty="0"/>
          </a:p>
        </p:txBody>
      </p:sp>
      <p:sp>
        <p:nvSpPr>
          <p:cNvPr id="5" name="Rectángulo 4"/>
          <p:cNvSpPr/>
          <p:nvPr/>
        </p:nvSpPr>
        <p:spPr>
          <a:xfrm>
            <a:off x="251520" y="1412776"/>
            <a:ext cx="8640960" cy="5078313"/>
          </a:xfrm>
          <a:prstGeom prst="rect">
            <a:avLst/>
          </a:prstGeom>
        </p:spPr>
        <p:txBody>
          <a:bodyPr wrap="square">
            <a:spAutoFit/>
          </a:bodyPr>
          <a:lstStyle/>
          <a:p>
            <a:pPr marL="285750" lvl="0" indent="-285750" algn="just">
              <a:buFont typeface="Arial" panose="020B0604020202020204" pitchFamily="34" charset="0"/>
              <a:buChar char="•"/>
            </a:pPr>
            <a:endParaRPr lang="es-ES_tradnl" dirty="0" smtClean="0"/>
          </a:p>
          <a:p>
            <a:pPr marL="285750" lvl="0" indent="-285750" algn="just">
              <a:buFont typeface="Arial" panose="020B0604020202020204" pitchFamily="34" charset="0"/>
              <a:buChar char="•"/>
            </a:pPr>
            <a:r>
              <a:rPr lang="es-ES_tradnl" dirty="0" smtClean="0"/>
              <a:t>Al homologar calendarios electorales a nivel federal y a nivel local, se evitará el uso indebido de la pauta, incluyendo un contenido acorde con las etapas del proceso electoral </a:t>
            </a:r>
            <a:r>
              <a:rPr lang="es-ES_tradnl" dirty="0" smtClean="0">
                <a:solidFill>
                  <a:schemeClr val="accent1"/>
                </a:solidFill>
              </a:rPr>
              <a:t>(precampaña, inter-campaña y campaña).</a:t>
            </a:r>
          </a:p>
          <a:p>
            <a:pPr marL="285750" lvl="0" indent="-285750" algn="just">
              <a:buFont typeface="Arial" panose="020B0604020202020204" pitchFamily="34" charset="0"/>
              <a:buChar char="•"/>
            </a:pPr>
            <a:endParaRPr lang="es-ES_tradnl" dirty="0">
              <a:solidFill>
                <a:schemeClr val="accent1"/>
              </a:solidFill>
            </a:endParaRPr>
          </a:p>
          <a:p>
            <a:pPr marL="285750" lvl="0" indent="-285750" algn="just">
              <a:buFont typeface="Arial" panose="020B0604020202020204" pitchFamily="34" charset="0"/>
              <a:buChar char="•"/>
            </a:pPr>
            <a:r>
              <a:rPr lang="es-ES_tradnl" dirty="0"/>
              <a:t>Al homologar los períodos de registros de candidatos, los procesos de elección interna que realicen los partidos se llevarán a cabo en los mismos plazos tanto para candidatos federales como locales, </a:t>
            </a:r>
            <a:r>
              <a:rPr lang="es-ES_tradnl" dirty="0" smtClean="0"/>
              <a:t>lo </a:t>
            </a:r>
            <a:r>
              <a:rPr lang="es-ES_tradnl" dirty="0"/>
              <a:t>que permitirá una </a:t>
            </a:r>
            <a:r>
              <a:rPr lang="es-ES_tradnl" b="1" dirty="0">
                <a:solidFill>
                  <a:schemeClr val="accent1"/>
                </a:solidFill>
              </a:rPr>
              <a:t>mayor certeza tanto para los actores políticos como para la militancia, lo que evitaría duplicar gastos al interior de los partidos</a:t>
            </a:r>
            <a:r>
              <a:rPr lang="es-ES_tradnl" b="1" dirty="0"/>
              <a:t> </a:t>
            </a:r>
            <a:r>
              <a:rPr lang="es-ES_tradnl" dirty="0"/>
              <a:t>para la organización de los procesos internos en fechas diversas.</a:t>
            </a:r>
            <a:endParaRPr lang="es-MX" dirty="0"/>
          </a:p>
          <a:p>
            <a:pPr algn="just"/>
            <a:endParaRPr lang="es-MX" dirty="0"/>
          </a:p>
          <a:p>
            <a:pPr marL="285750" lvl="0" indent="-285750" algn="just">
              <a:buFont typeface="Arial" panose="020B0604020202020204" pitchFamily="34" charset="0"/>
              <a:buChar char="•"/>
            </a:pPr>
            <a:r>
              <a:rPr lang="es-ES_tradnl" dirty="0"/>
              <a:t>Adicionalmente, al unificar calendarios, los partidos políticos podrían aprobar </a:t>
            </a:r>
            <a:r>
              <a:rPr lang="es-ES_tradnl" b="1" dirty="0">
                <a:solidFill>
                  <a:schemeClr val="accent1"/>
                </a:solidFill>
              </a:rPr>
              <a:t>una sola Plataforma Electoral para todas las elecciones y así solicitar una sola vez el registro</a:t>
            </a:r>
            <a:r>
              <a:rPr lang="es-ES_tradnl" dirty="0">
                <a:solidFill>
                  <a:schemeClr val="accent1"/>
                </a:solidFill>
              </a:rPr>
              <a:t> </a:t>
            </a:r>
            <a:r>
              <a:rPr lang="es-ES_tradnl" dirty="0"/>
              <a:t>ante el Consejo General. </a:t>
            </a:r>
            <a:endParaRPr lang="es-MX" dirty="0"/>
          </a:p>
          <a:p>
            <a:pPr marL="285750" lvl="0" indent="-285750" algn="just">
              <a:buFont typeface="Arial" panose="020B0604020202020204" pitchFamily="34" charset="0"/>
              <a:buChar char="•"/>
            </a:pPr>
            <a:endParaRPr lang="es-ES_tradnl" dirty="0" smtClean="0">
              <a:solidFill>
                <a:schemeClr val="accent1"/>
              </a:solidFill>
            </a:endParaRPr>
          </a:p>
          <a:p>
            <a:pPr marL="285750" lvl="0" indent="-285750" algn="just">
              <a:buFont typeface="Arial" panose="020B0604020202020204" pitchFamily="34" charset="0"/>
              <a:buChar char="•"/>
            </a:pPr>
            <a:endParaRPr lang="es-ES_tradnl" dirty="0">
              <a:solidFill>
                <a:schemeClr val="accent1"/>
              </a:solidFill>
            </a:endParaRPr>
          </a:p>
          <a:p>
            <a:pPr marL="285750" lvl="0" indent="-285750" algn="just">
              <a:buFont typeface="Arial" panose="020B0604020202020204" pitchFamily="34" charset="0"/>
              <a:buChar char="•"/>
            </a:pPr>
            <a:endParaRPr lang="es-MX" dirty="0">
              <a:solidFill>
                <a:schemeClr val="accent1"/>
              </a:solidFill>
            </a:endParaRPr>
          </a:p>
        </p:txBody>
      </p:sp>
    </p:spTree>
    <p:extLst>
      <p:ext uri="{BB962C8B-B14F-4D97-AF65-F5344CB8AC3E}">
        <p14:creationId xmlns:p14="http://schemas.microsoft.com/office/powerpoint/2010/main" val="831878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27584" y="2564904"/>
            <a:ext cx="7704856" cy="1569660"/>
          </a:xfrm>
          <a:prstGeom prst="rect">
            <a:avLst/>
          </a:prstGeom>
        </p:spPr>
        <p:txBody>
          <a:bodyPr wrap="square">
            <a:spAutoFit/>
          </a:bodyPr>
          <a:lstStyle/>
          <a:p>
            <a:pPr algn="ctr"/>
            <a:r>
              <a:rPr lang="es-MX" sz="3200" dirty="0" smtClean="0">
                <a:solidFill>
                  <a:schemeClr val="accent1"/>
                </a:solidFill>
              </a:rPr>
              <a:t>Calendarios de los procesos electorales  federal y locales después de la homologación de fechas</a:t>
            </a:r>
            <a:endParaRPr lang="es-MX" sz="3200" dirty="0">
              <a:solidFill>
                <a:schemeClr val="accent1"/>
              </a:solidFill>
            </a:endParaRPr>
          </a:p>
        </p:txBody>
      </p:sp>
    </p:spTree>
    <p:extLst>
      <p:ext uri="{BB962C8B-B14F-4D97-AF65-F5344CB8AC3E}">
        <p14:creationId xmlns:p14="http://schemas.microsoft.com/office/powerpoint/2010/main" val="4268471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116632"/>
            <a:ext cx="8534400" cy="758952"/>
          </a:xfrm>
        </p:spPr>
        <p:txBody>
          <a:bodyPr/>
          <a:lstStyle/>
          <a:p>
            <a:r>
              <a:rPr lang="es-MX" dirty="0" smtClean="0"/>
              <a:t>Mapa electoral 2017-2018</a:t>
            </a:r>
            <a:endParaRPr lang="es-MX" dirty="0"/>
          </a:p>
        </p:txBody>
      </p:sp>
      <p:pic>
        <p:nvPicPr>
          <p:cNvPr id="4" name="3 Marcador de contenido"/>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576166" y="908720"/>
            <a:ext cx="7812258" cy="5690411"/>
          </a:xfrm>
          <a:ln>
            <a:solidFill>
              <a:srgbClr val="002060"/>
            </a:solidFill>
          </a:ln>
        </p:spPr>
      </p:pic>
    </p:spTree>
    <p:extLst>
      <p:ext uri="{BB962C8B-B14F-4D97-AF65-F5344CB8AC3E}">
        <p14:creationId xmlns:p14="http://schemas.microsoft.com/office/powerpoint/2010/main" val="117985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365792"/>
            <a:ext cx="7632848" cy="758952"/>
          </a:xfrm>
        </p:spPr>
        <p:txBody>
          <a:bodyPr>
            <a:noAutofit/>
          </a:bodyPr>
          <a:lstStyle/>
          <a:p>
            <a:r>
              <a:rPr lang="es-MX" sz="2800" dirty="0" smtClean="0"/>
              <a:t>Calendario para el Proceso Electoral Federal 2017-2018</a:t>
            </a:r>
            <a:endParaRPr lang="es-MX" sz="2800" dirty="0"/>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val="3589413621"/>
              </p:ext>
            </p:extLst>
          </p:nvPr>
        </p:nvGraphicFramePr>
        <p:xfrm>
          <a:off x="301624" y="1671191"/>
          <a:ext cx="8518848" cy="33419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5 Conector recto de flecha"/>
          <p:cNvCxnSpPr/>
          <p:nvPr/>
        </p:nvCxnSpPr>
        <p:spPr>
          <a:xfrm>
            <a:off x="1835696" y="2492896"/>
            <a:ext cx="0" cy="2376264"/>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17" name="16 Elipse"/>
          <p:cNvSpPr/>
          <p:nvPr/>
        </p:nvSpPr>
        <p:spPr>
          <a:xfrm>
            <a:off x="899592" y="4869160"/>
            <a:ext cx="1872208" cy="1008112"/>
          </a:xfrm>
          <a:prstGeom prst="ellipse">
            <a:avLst/>
          </a:prstGeom>
          <a:solidFill>
            <a:schemeClr val="bg1">
              <a:lumMod val="95000"/>
            </a:schemeClr>
          </a:solidFill>
          <a:ln>
            <a:solidFill>
              <a:srgbClr val="7030A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1000" dirty="0" smtClean="0">
                <a:solidFill>
                  <a:sysClr val="windowText" lastClr="000000"/>
                </a:solidFill>
              </a:rPr>
              <a:t>Manifestación de intención de CI</a:t>
            </a:r>
          </a:p>
          <a:p>
            <a:pPr algn="ctr"/>
            <a:r>
              <a:rPr lang="es-MX" sz="1000" b="1" dirty="0" smtClean="0">
                <a:solidFill>
                  <a:sysClr val="windowText" lastClr="000000"/>
                </a:solidFill>
              </a:rPr>
              <a:t>11 de septiembre al 9 de octubre de 2017</a:t>
            </a:r>
            <a:endParaRPr lang="es-MX" sz="1000" b="1" dirty="0">
              <a:solidFill>
                <a:sysClr val="windowText" lastClr="000000"/>
              </a:solidFill>
            </a:endParaRPr>
          </a:p>
        </p:txBody>
      </p:sp>
      <p:cxnSp>
        <p:nvCxnSpPr>
          <p:cNvPr id="18" name="17 Conector recto de flecha"/>
          <p:cNvCxnSpPr/>
          <p:nvPr/>
        </p:nvCxnSpPr>
        <p:spPr>
          <a:xfrm flipV="1">
            <a:off x="2051720" y="2276872"/>
            <a:ext cx="0" cy="1944216"/>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23" name="22 Elipse"/>
          <p:cNvSpPr/>
          <p:nvPr/>
        </p:nvSpPr>
        <p:spPr>
          <a:xfrm>
            <a:off x="827584" y="1556792"/>
            <a:ext cx="2448272" cy="720080"/>
          </a:xfrm>
          <a:prstGeom prst="ellipse">
            <a:avLst/>
          </a:prstGeom>
          <a:solidFill>
            <a:schemeClr val="bg1">
              <a:lumMod val="95000"/>
            </a:schemeClr>
          </a:solidFill>
          <a:ln>
            <a:solidFill>
              <a:srgbClr val="7030A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1000" dirty="0" smtClean="0">
                <a:solidFill>
                  <a:sysClr val="windowText" lastClr="000000"/>
                </a:solidFill>
              </a:rPr>
              <a:t>Fecha límite procedimiento de selección interna</a:t>
            </a:r>
          </a:p>
          <a:p>
            <a:pPr algn="ctr"/>
            <a:r>
              <a:rPr lang="es-MX" sz="1000" b="1" dirty="0" smtClean="0">
                <a:solidFill>
                  <a:sysClr val="windowText" lastClr="000000"/>
                </a:solidFill>
              </a:rPr>
              <a:t>21 de octubre de 2017</a:t>
            </a:r>
            <a:endParaRPr lang="es-MX" sz="1000" b="1" dirty="0">
              <a:solidFill>
                <a:sysClr val="windowText" lastClr="000000"/>
              </a:solidFill>
            </a:endParaRPr>
          </a:p>
        </p:txBody>
      </p:sp>
      <p:cxnSp>
        <p:nvCxnSpPr>
          <p:cNvPr id="30" name="29 Conector angular"/>
          <p:cNvCxnSpPr>
            <a:stCxn id="17" idx="6"/>
          </p:cNvCxnSpPr>
          <p:nvPr/>
        </p:nvCxnSpPr>
        <p:spPr>
          <a:xfrm>
            <a:off x="2771800" y="5373216"/>
            <a:ext cx="360040" cy="504056"/>
          </a:xfrm>
          <a:prstGeom prst="bentConnector2">
            <a:avLst/>
          </a:prstGeom>
          <a:ln w="19050">
            <a:solidFill>
              <a:srgbClr val="002060"/>
            </a:solidFill>
          </a:ln>
        </p:spPr>
        <p:style>
          <a:lnRef idx="2">
            <a:schemeClr val="accent6"/>
          </a:lnRef>
          <a:fillRef idx="0">
            <a:schemeClr val="accent6"/>
          </a:fillRef>
          <a:effectRef idx="1">
            <a:schemeClr val="accent6"/>
          </a:effectRef>
          <a:fontRef idx="minor">
            <a:schemeClr val="tx1"/>
          </a:fontRef>
        </p:style>
      </p:cxnSp>
      <p:sp>
        <p:nvSpPr>
          <p:cNvPr id="33" name="32 CuadroTexto"/>
          <p:cNvSpPr txBox="1"/>
          <p:nvPr/>
        </p:nvSpPr>
        <p:spPr>
          <a:xfrm>
            <a:off x="2195736" y="5895342"/>
            <a:ext cx="3267241" cy="553998"/>
          </a:xfrm>
          <a:prstGeom prst="rect">
            <a:avLst/>
          </a:prstGeom>
          <a:solidFill>
            <a:schemeClr val="bg1">
              <a:lumMod val="95000"/>
            </a:schemeClr>
          </a:solidFill>
        </p:spPr>
        <p:txBody>
          <a:bodyPr wrap="none" rtlCol="0">
            <a:spAutoFit/>
          </a:bodyPr>
          <a:lstStyle/>
          <a:p>
            <a:r>
              <a:rPr lang="es-MX" sz="1000" dirty="0" smtClean="0"/>
              <a:t>Diputaciones (</a:t>
            </a:r>
            <a:r>
              <a:rPr lang="es-MX" sz="1000" b="1" dirty="0" smtClean="0"/>
              <a:t>60 días </a:t>
            </a:r>
            <a:r>
              <a:rPr lang="es-MX" sz="1000" dirty="0" smtClean="0"/>
              <a:t>para recabar apoyo ciudadano)</a:t>
            </a:r>
          </a:p>
          <a:p>
            <a:r>
              <a:rPr lang="es-MX" sz="1000" dirty="0" smtClean="0"/>
              <a:t>Presidencia (</a:t>
            </a:r>
            <a:r>
              <a:rPr lang="es-MX" sz="1000" b="1" dirty="0" smtClean="0"/>
              <a:t>120 días </a:t>
            </a:r>
            <a:r>
              <a:rPr lang="es-MX" sz="1000" dirty="0" smtClean="0"/>
              <a:t>para recabar apoyo ciudadano)</a:t>
            </a:r>
          </a:p>
          <a:p>
            <a:r>
              <a:rPr lang="es-MX" sz="1000" dirty="0" smtClean="0"/>
              <a:t>Senadurías (</a:t>
            </a:r>
            <a:r>
              <a:rPr lang="es-MX" sz="1000" b="1" dirty="0" smtClean="0"/>
              <a:t>90 días </a:t>
            </a:r>
            <a:r>
              <a:rPr lang="es-MX" sz="1000" dirty="0" smtClean="0"/>
              <a:t>para recabar apoyo ciudadano)</a:t>
            </a:r>
          </a:p>
        </p:txBody>
      </p:sp>
      <p:sp>
        <p:nvSpPr>
          <p:cNvPr id="34" name="33 Rectángulo"/>
          <p:cNvSpPr/>
          <p:nvPr/>
        </p:nvSpPr>
        <p:spPr>
          <a:xfrm>
            <a:off x="3059832" y="5589240"/>
            <a:ext cx="1584176" cy="292388"/>
          </a:xfrm>
          <a:prstGeom prst="rect">
            <a:avLst/>
          </a:prstGeom>
          <a:noFill/>
          <a:ln>
            <a:solidFill>
              <a:srgbClr val="002060"/>
            </a:solidFill>
          </a:ln>
        </p:spPr>
        <p:txBody>
          <a:bodyPr wrap="square" lIns="91440" tIns="45720" rIns="91440" bIns="45720">
            <a:spAutoFit/>
          </a:bodyPr>
          <a:lstStyle/>
          <a:p>
            <a:pPr algn="ctr"/>
            <a:r>
              <a:rPr lang="es-ES" sz="1300" dirty="0" smtClean="0">
                <a:ln w="18415" cmpd="sng">
                  <a:solidFill>
                    <a:schemeClr val="accent1"/>
                  </a:solidFill>
                  <a:prstDash val="solid"/>
                </a:ln>
                <a:solidFill>
                  <a:srgbClr val="002060"/>
                </a:solidFill>
              </a:rPr>
              <a:t>Apoyo ciudadano</a:t>
            </a:r>
            <a:endParaRPr lang="es-ES" sz="1300" dirty="0">
              <a:ln w="18415" cmpd="sng">
                <a:solidFill>
                  <a:schemeClr val="accent1"/>
                </a:solidFill>
                <a:prstDash val="solid"/>
              </a:ln>
              <a:solidFill>
                <a:srgbClr val="002060"/>
              </a:solidFill>
            </a:endParaRPr>
          </a:p>
        </p:txBody>
      </p:sp>
      <p:cxnSp>
        <p:nvCxnSpPr>
          <p:cNvPr id="35" name="34 Conector recto de flecha"/>
          <p:cNvCxnSpPr/>
          <p:nvPr/>
        </p:nvCxnSpPr>
        <p:spPr>
          <a:xfrm>
            <a:off x="2483768" y="4005064"/>
            <a:ext cx="0" cy="430959"/>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39" name="38 CuadroTexto"/>
          <p:cNvSpPr txBox="1"/>
          <p:nvPr/>
        </p:nvSpPr>
        <p:spPr>
          <a:xfrm>
            <a:off x="2385227" y="4433911"/>
            <a:ext cx="1781257" cy="507831"/>
          </a:xfrm>
          <a:prstGeom prst="rect">
            <a:avLst/>
          </a:prstGeom>
          <a:solidFill>
            <a:schemeClr val="bg1">
              <a:lumMod val="95000"/>
            </a:schemeClr>
          </a:solidFill>
        </p:spPr>
        <p:txBody>
          <a:bodyPr wrap="none" rtlCol="0">
            <a:spAutoFit/>
          </a:bodyPr>
          <a:lstStyle/>
          <a:p>
            <a:pPr algn="ctr"/>
            <a:r>
              <a:rPr lang="es-MX" sz="900" dirty="0" smtClean="0"/>
              <a:t>Límite para solicitar registro de</a:t>
            </a:r>
          </a:p>
          <a:p>
            <a:pPr algn="ctr"/>
            <a:r>
              <a:rPr lang="es-MX" sz="900" dirty="0" smtClean="0"/>
              <a:t>Convenios de Coalición</a:t>
            </a:r>
          </a:p>
          <a:p>
            <a:pPr algn="ctr"/>
            <a:r>
              <a:rPr lang="es-MX" sz="900" b="1" dirty="0" smtClean="0"/>
              <a:t>13 de diciembre de 2017</a:t>
            </a:r>
          </a:p>
        </p:txBody>
      </p:sp>
      <p:cxnSp>
        <p:nvCxnSpPr>
          <p:cNvPr id="40" name="39 Conector recto de flecha"/>
          <p:cNvCxnSpPr/>
          <p:nvPr/>
        </p:nvCxnSpPr>
        <p:spPr>
          <a:xfrm>
            <a:off x="5292080" y="2492896"/>
            <a:ext cx="0" cy="1943127"/>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43" name="42 Elipse"/>
          <p:cNvSpPr/>
          <p:nvPr/>
        </p:nvSpPr>
        <p:spPr>
          <a:xfrm>
            <a:off x="4427984" y="4438262"/>
            <a:ext cx="1728192" cy="1006961"/>
          </a:xfrm>
          <a:prstGeom prst="ellipse">
            <a:avLst/>
          </a:prstGeom>
          <a:solidFill>
            <a:schemeClr val="bg1">
              <a:lumMod val="95000"/>
            </a:schemeClr>
          </a:solidFill>
          <a:ln>
            <a:solidFill>
              <a:srgbClr val="7030A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1000" dirty="0" smtClean="0">
                <a:solidFill>
                  <a:sysClr val="windowText" lastClr="000000"/>
                </a:solidFill>
              </a:rPr>
              <a:t>Plazo máximo de CG para registro de candidaturas</a:t>
            </a:r>
          </a:p>
          <a:p>
            <a:pPr algn="ctr"/>
            <a:r>
              <a:rPr lang="es-MX" sz="1000" b="1" dirty="0" smtClean="0">
                <a:solidFill>
                  <a:sysClr val="windowText" lastClr="000000"/>
                </a:solidFill>
              </a:rPr>
              <a:t>29 de marzo de 2018</a:t>
            </a:r>
            <a:endParaRPr lang="es-MX" sz="1000" b="1" dirty="0">
              <a:solidFill>
                <a:sysClr val="windowText" lastClr="000000"/>
              </a:solidFill>
            </a:endParaRPr>
          </a:p>
        </p:txBody>
      </p:sp>
      <p:cxnSp>
        <p:nvCxnSpPr>
          <p:cNvPr id="44" name="43 Conector recto de flecha"/>
          <p:cNvCxnSpPr/>
          <p:nvPr/>
        </p:nvCxnSpPr>
        <p:spPr>
          <a:xfrm>
            <a:off x="8820472" y="2744699"/>
            <a:ext cx="0" cy="2412493"/>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cxnSp>
        <p:nvCxnSpPr>
          <p:cNvPr id="47" name="46 Conector recto de flecha"/>
          <p:cNvCxnSpPr/>
          <p:nvPr/>
        </p:nvCxnSpPr>
        <p:spPr>
          <a:xfrm flipV="1">
            <a:off x="8676456" y="2132856"/>
            <a:ext cx="0" cy="1944216"/>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48" name="47 CuadroTexto"/>
          <p:cNvSpPr txBox="1"/>
          <p:nvPr/>
        </p:nvSpPr>
        <p:spPr>
          <a:xfrm>
            <a:off x="7050806" y="1772816"/>
            <a:ext cx="1891865" cy="369332"/>
          </a:xfrm>
          <a:prstGeom prst="rect">
            <a:avLst/>
          </a:prstGeom>
          <a:solidFill>
            <a:schemeClr val="bg1">
              <a:lumMod val="95000"/>
            </a:schemeClr>
          </a:solidFill>
        </p:spPr>
        <p:txBody>
          <a:bodyPr wrap="none" rtlCol="0">
            <a:spAutoFit/>
          </a:bodyPr>
          <a:lstStyle/>
          <a:p>
            <a:pPr algn="ctr"/>
            <a:r>
              <a:rPr lang="es-MX" sz="900" dirty="0" smtClean="0"/>
              <a:t>Inicio de los cómputos distritales </a:t>
            </a:r>
          </a:p>
          <a:p>
            <a:pPr algn="ctr"/>
            <a:r>
              <a:rPr lang="es-MX" sz="900" b="1" dirty="0" smtClean="0"/>
              <a:t>4 de julio de 2018</a:t>
            </a:r>
          </a:p>
        </p:txBody>
      </p:sp>
      <p:sp>
        <p:nvSpPr>
          <p:cNvPr id="51" name="50 CuadroTexto"/>
          <p:cNvSpPr txBox="1"/>
          <p:nvPr/>
        </p:nvSpPr>
        <p:spPr>
          <a:xfrm>
            <a:off x="6876256" y="5157192"/>
            <a:ext cx="2079416" cy="369332"/>
          </a:xfrm>
          <a:prstGeom prst="rect">
            <a:avLst/>
          </a:prstGeom>
          <a:solidFill>
            <a:schemeClr val="bg1">
              <a:lumMod val="95000"/>
            </a:schemeClr>
          </a:solidFill>
        </p:spPr>
        <p:txBody>
          <a:bodyPr wrap="none" rtlCol="0">
            <a:spAutoFit/>
          </a:bodyPr>
          <a:lstStyle/>
          <a:p>
            <a:pPr algn="ctr"/>
            <a:r>
              <a:rPr lang="es-MX" sz="900" dirty="0" smtClean="0"/>
              <a:t>Termina la fiscalización de campañas</a:t>
            </a:r>
          </a:p>
          <a:p>
            <a:pPr algn="ctr"/>
            <a:r>
              <a:rPr lang="es-MX" sz="900" b="1" dirty="0" smtClean="0"/>
              <a:t>6 de agosto de 2018</a:t>
            </a:r>
          </a:p>
        </p:txBody>
      </p:sp>
    </p:spTree>
    <p:extLst>
      <p:ext uri="{BB962C8B-B14F-4D97-AF65-F5344CB8AC3E}">
        <p14:creationId xmlns:p14="http://schemas.microsoft.com/office/powerpoint/2010/main" val="2965761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365792"/>
            <a:ext cx="7632848" cy="758952"/>
          </a:xfrm>
        </p:spPr>
        <p:txBody>
          <a:bodyPr>
            <a:noAutofit/>
          </a:bodyPr>
          <a:lstStyle/>
          <a:p>
            <a:r>
              <a:rPr lang="es-MX" sz="2800" dirty="0" smtClean="0"/>
              <a:t>Calendario para los procesos electorales locales 2017-2018</a:t>
            </a:r>
            <a:endParaRPr lang="es-MX" sz="2800" dirty="0"/>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val="1515146328"/>
              </p:ext>
            </p:extLst>
          </p:nvPr>
        </p:nvGraphicFramePr>
        <p:xfrm>
          <a:off x="301624" y="1671191"/>
          <a:ext cx="8518848" cy="33419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5 Conector recto de flecha"/>
          <p:cNvCxnSpPr/>
          <p:nvPr/>
        </p:nvCxnSpPr>
        <p:spPr>
          <a:xfrm>
            <a:off x="1835696" y="2492896"/>
            <a:ext cx="0" cy="2376264"/>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17" name="16 Elipse"/>
          <p:cNvSpPr/>
          <p:nvPr/>
        </p:nvSpPr>
        <p:spPr>
          <a:xfrm>
            <a:off x="899592" y="4869160"/>
            <a:ext cx="1872208" cy="756084"/>
          </a:xfrm>
          <a:prstGeom prst="ellipse">
            <a:avLst/>
          </a:prstGeom>
          <a:solidFill>
            <a:schemeClr val="bg1">
              <a:lumMod val="95000"/>
            </a:schemeClr>
          </a:solidFill>
          <a:ln>
            <a:solidFill>
              <a:srgbClr val="7030A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1000" dirty="0" smtClean="0">
                <a:solidFill>
                  <a:sysClr val="windowText" lastClr="000000"/>
                </a:solidFill>
              </a:rPr>
              <a:t>Plazos diferenciados para la manifestación de intención de CI</a:t>
            </a:r>
          </a:p>
        </p:txBody>
      </p:sp>
      <p:cxnSp>
        <p:nvCxnSpPr>
          <p:cNvPr id="18" name="17 Conector recto de flecha"/>
          <p:cNvCxnSpPr/>
          <p:nvPr/>
        </p:nvCxnSpPr>
        <p:spPr>
          <a:xfrm flipV="1">
            <a:off x="2051720" y="2276872"/>
            <a:ext cx="0" cy="1944216"/>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23" name="22 Elipse"/>
          <p:cNvSpPr/>
          <p:nvPr/>
        </p:nvSpPr>
        <p:spPr>
          <a:xfrm>
            <a:off x="827584" y="1556792"/>
            <a:ext cx="2736304" cy="720080"/>
          </a:xfrm>
          <a:prstGeom prst="ellipse">
            <a:avLst/>
          </a:prstGeom>
          <a:solidFill>
            <a:schemeClr val="bg1">
              <a:lumMod val="95000"/>
            </a:schemeClr>
          </a:solidFill>
          <a:ln>
            <a:solidFill>
              <a:srgbClr val="7030A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1000" dirty="0" smtClean="0">
                <a:solidFill>
                  <a:sysClr val="windowText" lastClr="000000"/>
                </a:solidFill>
              </a:rPr>
              <a:t>Plazos diferenciados para notificar procedimientos de  de selección interna de PP</a:t>
            </a:r>
          </a:p>
        </p:txBody>
      </p:sp>
      <p:cxnSp>
        <p:nvCxnSpPr>
          <p:cNvPr id="30" name="29 Conector angular"/>
          <p:cNvCxnSpPr>
            <a:stCxn id="17" idx="6"/>
          </p:cNvCxnSpPr>
          <p:nvPr/>
        </p:nvCxnSpPr>
        <p:spPr>
          <a:xfrm>
            <a:off x="2771800" y="5247202"/>
            <a:ext cx="360040" cy="630070"/>
          </a:xfrm>
          <a:prstGeom prst="bentConnector2">
            <a:avLst/>
          </a:prstGeom>
          <a:ln w="19050">
            <a:solidFill>
              <a:srgbClr val="002060"/>
            </a:solidFill>
          </a:ln>
        </p:spPr>
        <p:style>
          <a:lnRef idx="2">
            <a:schemeClr val="accent6"/>
          </a:lnRef>
          <a:fillRef idx="0">
            <a:schemeClr val="accent6"/>
          </a:fillRef>
          <a:effectRef idx="1">
            <a:schemeClr val="accent6"/>
          </a:effectRef>
          <a:fontRef idx="minor">
            <a:schemeClr val="tx1"/>
          </a:fontRef>
        </p:style>
      </p:cxnSp>
      <p:sp>
        <p:nvSpPr>
          <p:cNvPr id="33" name="32 CuadroTexto"/>
          <p:cNvSpPr txBox="1"/>
          <p:nvPr/>
        </p:nvSpPr>
        <p:spPr>
          <a:xfrm>
            <a:off x="2195736" y="5919083"/>
            <a:ext cx="3230372" cy="246221"/>
          </a:xfrm>
          <a:prstGeom prst="rect">
            <a:avLst/>
          </a:prstGeom>
          <a:solidFill>
            <a:schemeClr val="bg1">
              <a:lumMod val="95000"/>
            </a:schemeClr>
          </a:solidFill>
        </p:spPr>
        <p:txBody>
          <a:bodyPr wrap="none" rtlCol="0">
            <a:spAutoFit/>
          </a:bodyPr>
          <a:lstStyle/>
          <a:p>
            <a:r>
              <a:rPr lang="es-MX" sz="1000" dirty="0" smtClean="0"/>
              <a:t>Plazos diferenciados para recabar el apoyo ciudadano</a:t>
            </a:r>
          </a:p>
        </p:txBody>
      </p:sp>
      <p:sp>
        <p:nvSpPr>
          <p:cNvPr id="34" name="33 Rectángulo"/>
          <p:cNvSpPr/>
          <p:nvPr/>
        </p:nvSpPr>
        <p:spPr>
          <a:xfrm>
            <a:off x="3059832" y="5589240"/>
            <a:ext cx="1584176" cy="292388"/>
          </a:xfrm>
          <a:prstGeom prst="rect">
            <a:avLst/>
          </a:prstGeom>
          <a:noFill/>
          <a:ln>
            <a:solidFill>
              <a:srgbClr val="002060"/>
            </a:solidFill>
          </a:ln>
        </p:spPr>
        <p:txBody>
          <a:bodyPr wrap="square" lIns="91440" tIns="45720" rIns="91440" bIns="45720">
            <a:spAutoFit/>
          </a:bodyPr>
          <a:lstStyle/>
          <a:p>
            <a:pPr algn="ctr"/>
            <a:r>
              <a:rPr lang="es-ES" sz="1300" dirty="0" smtClean="0">
                <a:ln w="18415" cmpd="sng">
                  <a:solidFill>
                    <a:schemeClr val="accent1"/>
                  </a:solidFill>
                  <a:prstDash val="solid"/>
                </a:ln>
                <a:solidFill>
                  <a:srgbClr val="002060"/>
                </a:solidFill>
              </a:rPr>
              <a:t>Apoyo ciudadano</a:t>
            </a:r>
            <a:endParaRPr lang="es-ES" sz="1300" dirty="0">
              <a:ln w="18415" cmpd="sng">
                <a:solidFill>
                  <a:schemeClr val="accent1"/>
                </a:solidFill>
                <a:prstDash val="solid"/>
              </a:ln>
              <a:solidFill>
                <a:srgbClr val="002060"/>
              </a:solidFill>
            </a:endParaRPr>
          </a:p>
        </p:txBody>
      </p:sp>
      <p:cxnSp>
        <p:nvCxnSpPr>
          <p:cNvPr id="35" name="34 Conector recto de flecha"/>
          <p:cNvCxnSpPr/>
          <p:nvPr/>
        </p:nvCxnSpPr>
        <p:spPr>
          <a:xfrm>
            <a:off x="2483768" y="4005064"/>
            <a:ext cx="0" cy="430959"/>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39" name="38 CuadroTexto"/>
          <p:cNvSpPr txBox="1"/>
          <p:nvPr/>
        </p:nvSpPr>
        <p:spPr>
          <a:xfrm>
            <a:off x="1974063" y="4433911"/>
            <a:ext cx="2237898" cy="369332"/>
          </a:xfrm>
          <a:prstGeom prst="rect">
            <a:avLst/>
          </a:prstGeom>
          <a:solidFill>
            <a:schemeClr val="bg1">
              <a:lumMod val="95000"/>
            </a:schemeClr>
          </a:solidFill>
        </p:spPr>
        <p:txBody>
          <a:bodyPr wrap="square" rtlCol="0">
            <a:spAutoFit/>
          </a:bodyPr>
          <a:lstStyle/>
          <a:p>
            <a:pPr algn="ctr"/>
            <a:r>
              <a:rPr lang="es-MX" sz="900" dirty="0" smtClean="0"/>
              <a:t>Plazos diferenciados para solicitar el registro de Convenios de Coalición</a:t>
            </a:r>
          </a:p>
        </p:txBody>
      </p:sp>
      <p:cxnSp>
        <p:nvCxnSpPr>
          <p:cNvPr id="40" name="39 Conector recto de flecha"/>
          <p:cNvCxnSpPr/>
          <p:nvPr/>
        </p:nvCxnSpPr>
        <p:spPr>
          <a:xfrm>
            <a:off x="5292080" y="2492896"/>
            <a:ext cx="0" cy="1943127"/>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43" name="42 Elipse"/>
          <p:cNvSpPr/>
          <p:nvPr/>
        </p:nvSpPr>
        <p:spPr>
          <a:xfrm>
            <a:off x="4427984" y="4438263"/>
            <a:ext cx="1728192" cy="808940"/>
          </a:xfrm>
          <a:prstGeom prst="ellipse">
            <a:avLst/>
          </a:prstGeom>
          <a:solidFill>
            <a:schemeClr val="bg1">
              <a:lumMod val="95000"/>
            </a:schemeClr>
          </a:solidFill>
          <a:ln>
            <a:solidFill>
              <a:srgbClr val="7030A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1000" dirty="0" smtClean="0">
                <a:solidFill>
                  <a:sysClr val="windowText" lastClr="000000"/>
                </a:solidFill>
              </a:rPr>
              <a:t>Plazos diferenciados para el registro de candidaturas</a:t>
            </a:r>
          </a:p>
        </p:txBody>
      </p:sp>
      <p:cxnSp>
        <p:nvCxnSpPr>
          <p:cNvPr id="44" name="43 Conector recto de flecha"/>
          <p:cNvCxnSpPr/>
          <p:nvPr/>
        </p:nvCxnSpPr>
        <p:spPr>
          <a:xfrm>
            <a:off x="8820472" y="2744699"/>
            <a:ext cx="0" cy="2412493"/>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cxnSp>
        <p:nvCxnSpPr>
          <p:cNvPr id="47" name="46 Conector recto de flecha"/>
          <p:cNvCxnSpPr/>
          <p:nvPr/>
        </p:nvCxnSpPr>
        <p:spPr>
          <a:xfrm flipV="1">
            <a:off x="8676456" y="2132856"/>
            <a:ext cx="0" cy="1944216"/>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48" name="47 CuadroTexto"/>
          <p:cNvSpPr txBox="1"/>
          <p:nvPr/>
        </p:nvSpPr>
        <p:spPr>
          <a:xfrm>
            <a:off x="7050806" y="1772816"/>
            <a:ext cx="1891865" cy="369332"/>
          </a:xfrm>
          <a:prstGeom prst="rect">
            <a:avLst/>
          </a:prstGeom>
          <a:solidFill>
            <a:schemeClr val="bg1">
              <a:lumMod val="95000"/>
            </a:schemeClr>
          </a:solidFill>
        </p:spPr>
        <p:txBody>
          <a:bodyPr wrap="none" rtlCol="0">
            <a:spAutoFit/>
          </a:bodyPr>
          <a:lstStyle/>
          <a:p>
            <a:pPr algn="ctr"/>
            <a:r>
              <a:rPr lang="es-MX" sz="900" dirty="0" smtClean="0"/>
              <a:t>Inicio de los cómputos distritales </a:t>
            </a:r>
          </a:p>
          <a:p>
            <a:pPr algn="ctr"/>
            <a:r>
              <a:rPr lang="es-MX" sz="900" b="1" dirty="0" smtClean="0"/>
              <a:t>4 de julio de 2018</a:t>
            </a:r>
          </a:p>
        </p:txBody>
      </p:sp>
      <p:sp>
        <p:nvSpPr>
          <p:cNvPr id="51" name="50 CuadroTexto"/>
          <p:cNvSpPr txBox="1"/>
          <p:nvPr/>
        </p:nvSpPr>
        <p:spPr>
          <a:xfrm>
            <a:off x="6732240" y="5157192"/>
            <a:ext cx="2247731" cy="369332"/>
          </a:xfrm>
          <a:prstGeom prst="rect">
            <a:avLst/>
          </a:prstGeom>
          <a:solidFill>
            <a:schemeClr val="bg1">
              <a:lumMod val="95000"/>
            </a:schemeClr>
          </a:solidFill>
        </p:spPr>
        <p:txBody>
          <a:bodyPr wrap="none" rtlCol="0">
            <a:spAutoFit/>
          </a:bodyPr>
          <a:lstStyle/>
          <a:p>
            <a:pPr algn="ctr"/>
            <a:r>
              <a:rPr lang="es-MX" sz="900" dirty="0" smtClean="0"/>
              <a:t>Termina la fiscalización de las campañas</a:t>
            </a:r>
          </a:p>
          <a:p>
            <a:pPr algn="ctr"/>
            <a:r>
              <a:rPr lang="es-MX" sz="900" b="1" dirty="0" smtClean="0"/>
              <a:t>6 de agosto de 2018</a:t>
            </a:r>
          </a:p>
        </p:txBody>
      </p:sp>
    </p:spTree>
    <p:extLst>
      <p:ext uri="{BB962C8B-B14F-4D97-AF65-F5344CB8AC3E}">
        <p14:creationId xmlns:p14="http://schemas.microsoft.com/office/powerpoint/2010/main" val="413234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293784"/>
            <a:ext cx="8534400" cy="758952"/>
          </a:xfrm>
        </p:spPr>
        <p:txBody>
          <a:bodyPr>
            <a:noAutofit/>
          </a:bodyPr>
          <a:lstStyle/>
          <a:p>
            <a:r>
              <a:rPr lang="es-MX" sz="2800" dirty="0" smtClean="0"/>
              <a:t>Inicio de los Procesos Electorales Locales </a:t>
            </a:r>
            <a:br>
              <a:rPr lang="es-MX" sz="2800" dirty="0" smtClean="0"/>
            </a:br>
            <a:r>
              <a:rPr lang="es-MX" sz="2800" dirty="0" smtClean="0"/>
              <a:t>2017-2018</a:t>
            </a:r>
            <a:endParaRPr lang="es-MX" sz="2800" dirty="0"/>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val="3071318151"/>
              </p:ext>
            </p:extLst>
          </p:nvPr>
        </p:nvGraphicFramePr>
        <p:xfrm>
          <a:off x="755576" y="1628794"/>
          <a:ext cx="3816424" cy="4320486"/>
        </p:xfrm>
        <a:graphic>
          <a:graphicData uri="http://schemas.openxmlformats.org/drawingml/2006/table">
            <a:tbl>
              <a:tblPr firstRow="1" firstCol="1" bandRow="1">
                <a:tableStyleId>{5C22544A-7EE6-4342-B048-85BDC9FD1C3A}</a:tableStyleId>
              </a:tblPr>
              <a:tblGrid>
                <a:gridCol w="1440160"/>
                <a:gridCol w="1333893"/>
                <a:gridCol w="1042371"/>
              </a:tblGrid>
              <a:tr h="282864">
                <a:tc rowSpan="2">
                  <a:txBody>
                    <a:bodyPr/>
                    <a:lstStyle/>
                    <a:p>
                      <a:pPr algn="ctr">
                        <a:lnSpc>
                          <a:spcPct val="107000"/>
                        </a:lnSpc>
                        <a:spcAft>
                          <a:spcPts val="0"/>
                        </a:spcAft>
                      </a:pPr>
                      <a:r>
                        <a:rPr lang="es-MX" sz="800" dirty="0">
                          <a:effectLst/>
                        </a:rPr>
                        <a:t>Entidad</a:t>
                      </a:r>
                      <a:endParaRPr lang="es-MX" sz="800" dirty="0">
                        <a:effectLst/>
                        <a:latin typeface="Calibri"/>
                        <a:ea typeface="Calibri"/>
                        <a:cs typeface="Times New Roman"/>
                      </a:endParaRPr>
                    </a:p>
                  </a:txBody>
                  <a:tcPr marL="48549" marR="48549" marT="0" marB="0" anchor="ctr"/>
                </a:tc>
                <a:tc gridSpan="2">
                  <a:txBody>
                    <a:bodyPr/>
                    <a:lstStyle/>
                    <a:p>
                      <a:pPr algn="ctr">
                        <a:lnSpc>
                          <a:spcPct val="107000"/>
                        </a:lnSpc>
                        <a:spcAft>
                          <a:spcPts val="0"/>
                        </a:spcAft>
                      </a:pPr>
                      <a:r>
                        <a:rPr lang="es-MX" sz="800" dirty="0">
                          <a:effectLst/>
                        </a:rPr>
                        <a:t>Inicio del Proceso Electoral Local</a:t>
                      </a:r>
                      <a:endParaRPr lang="es-MX" sz="800" dirty="0">
                        <a:effectLst/>
                        <a:latin typeface="Calibri"/>
                        <a:ea typeface="Calibri"/>
                        <a:cs typeface="Times New Roman"/>
                      </a:endParaRPr>
                    </a:p>
                  </a:txBody>
                  <a:tcPr marL="48549" marR="48549" marT="0" marB="0" anchor="ctr"/>
                </a:tc>
                <a:tc hMerge="1">
                  <a:txBody>
                    <a:bodyPr/>
                    <a:lstStyle/>
                    <a:p>
                      <a:endParaRPr lang="es-MX"/>
                    </a:p>
                  </a:txBody>
                  <a:tcPr/>
                </a:tc>
              </a:tr>
              <a:tr h="141432">
                <a:tc vMerge="1">
                  <a:txBody>
                    <a:bodyPr/>
                    <a:lstStyle/>
                    <a:p>
                      <a:endParaRPr lang="es-MX"/>
                    </a:p>
                  </a:txBody>
                  <a:tcPr/>
                </a:tc>
                <a:tc>
                  <a:txBody>
                    <a:bodyPr/>
                    <a:lstStyle/>
                    <a:p>
                      <a:pPr algn="ctr">
                        <a:lnSpc>
                          <a:spcPct val="107000"/>
                        </a:lnSpc>
                        <a:spcAft>
                          <a:spcPts val="0"/>
                        </a:spcAft>
                      </a:pPr>
                      <a:r>
                        <a:rPr lang="es-MX" sz="800" dirty="0">
                          <a:effectLst/>
                        </a:rPr>
                        <a:t>Desde</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Hasta</a:t>
                      </a:r>
                      <a:endParaRPr lang="es-MX" sz="800" dirty="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Aguascalientes</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02/10/2017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08/10/2017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Baja California Sur</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01/12/2017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31/12/2017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Campeche</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21/09/2017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21/09/2017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Coahuila </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01/11/2017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01/11/2017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Colima</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01/10/2017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15/10/2017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Chiapas</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07/10/2017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07/10/2017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Chihuahua</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01/12/2017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01/12/2017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Ciudad de México</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02/10/2017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08/10/2017</a:t>
                      </a:r>
                      <a:endParaRPr lang="es-MX" sz="800" dirty="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Durango</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01/10/2017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31/10/2017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Guanajuato</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04/09/2017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10/09/2017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Guerrero</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08/09/2017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08/09/2017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Hidalgo</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15/12/2017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15/12/2017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Jalisco</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01/09/2017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Estado de México</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07/09/2017</a:t>
                      </a:r>
                      <a:endParaRPr lang="es-MX" sz="800">
                        <a:effectLst/>
                        <a:latin typeface="Calibri"/>
                        <a:ea typeface="Calibri"/>
                        <a:cs typeface="Times New Roman"/>
                      </a:endParaRPr>
                    </a:p>
                  </a:txBody>
                  <a:tcPr marL="48549" marR="48549" marT="0" marB="0" anchor="ctr"/>
                </a:tc>
              </a:tr>
              <a:tr h="259746">
                <a:tc>
                  <a:txBody>
                    <a:bodyPr/>
                    <a:lstStyle/>
                    <a:p>
                      <a:pPr algn="ctr">
                        <a:lnSpc>
                          <a:spcPct val="107000"/>
                        </a:lnSpc>
                        <a:spcAft>
                          <a:spcPts val="0"/>
                        </a:spcAft>
                      </a:pPr>
                      <a:r>
                        <a:rPr lang="es-MX" sz="800" dirty="0">
                          <a:effectLst/>
                        </a:rPr>
                        <a:t>Michoacán</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08/09/2017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08/09/2017</a:t>
                      </a:r>
                      <a:endParaRPr lang="es-MX" sz="800" dirty="0">
                        <a:effectLst/>
                        <a:latin typeface="Calibri"/>
                        <a:ea typeface="Calibri"/>
                        <a:cs typeface="Times New Roman"/>
                      </a:endParaRPr>
                    </a:p>
                  </a:txBody>
                  <a:tcPr marL="48549" marR="48549" marT="0" marB="0" anchor="ctr"/>
                </a:tc>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3898005157"/>
              </p:ext>
            </p:extLst>
          </p:nvPr>
        </p:nvGraphicFramePr>
        <p:xfrm>
          <a:off x="4788024" y="1608449"/>
          <a:ext cx="3816424" cy="4340836"/>
        </p:xfrm>
        <a:graphic>
          <a:graphicData uri="http://schemas.openxmlformats.org/drawingml/2006/table">
            <a:tbl>
              <a:tblPr firstRow="1" firstCol="1" bandRow="1">
                <a:tableStyleId>{5C22544A-7EE6-4342-B048-85BDC9FD1C3A}</a:tableStyleId>
              </a:tblPr>
              <a:tblGrid>
                <a:gridCol w="1584176"/>
                <a:gridCol w="1189877"/>
                <a:gridCol w="1042371"/>
              </a:tblGrid>
              <a:tr h="260100">
                <a:tc rowSpan="2">
                  <a:txBody>
                    <a:bodyPr/>
                    <a:lstStyle/>
                    <a:p>
                      <a:pPr algn="ctr">
                        <a:lnSpc>
                          <a:spcPct val="107000"/>
                        </a:lnSpc>
                        <a:spcAft>
                          <a:spcPts val="0"/>
                        </a:spcAft>
                      </a:pPr>
                      <a:r>
                        <a:rPr lang="es-MX" sz="800" b="1" dirty="0" smtClean="0">
                          <a:effectLst/>
                          <a:latin typeface="+mn-lt"/>
                          <a:ea typeface="+mn-ea"/>
                          <a:cs typeface="+mn-cs"/>
                        </a:rPr>
                        <a:t>Entidad</a:t>
                      </a:r>
                      <a:endParaRPr lang="es-MX" sz="800" b="1" dirty="0">
                        <a:effectLst/>
                        <a:latin typeface="Calibri"/>
                        <a:ea typeface="Calibri"/>
                        <a:cs typeface="Times New Roman"/>
                      </a:endParaRPr>
                    </a:p>
                  </a:txBody>
                  <a:tcPr marL="48549" marR="48549" marT="0" marB="0" anchor="ctr"/>
                </a:tc>
                <a:tc gridSpan="2">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s-MX" sz="800" dirty="0" smtClean="0">
                          <a:effectLst/>
                        </a:rPr>
                        <a:t>Inicio del Proceso Electoral Local</a:t>
                      </a:r>
                      <a:endParaRPr lang="es-MX" sz="800" dirty="0" smtClean="0">
                        <a:effectLst/>
                        <a:latin typeface="Calibri"/>
                        <a:ea typeface="Calibri"/>
                        <a:cs typeface="Times New Roman"/>
                      </a:endParaRPr>
                    </a:p>
                  </a:txBody>
                  <a:tcPr marL="48549" marR="48549" marT="0" marB="0" anchor="ctr"/>
                </a:tc>
                <a:tc hMerge="1">
                  <a:txBody>
                    <a:bodyPr/>
                    <a:lstStyle/>
                    <a:p>
                      <a:pPr algn="ctr">
                        <a:lnSpc>
                          <a:spcPct val="107000"/>
                        </a:lnSpc>
                        <a:spcAft>
                          <a:spcPts val="0"/>
                        </a:spcAft>
                      </a:pPr>
                      <a:endParaRPr lang="es-MX" sz="800" dirty="0">
                        <a:effectLst/>
                        <a:latin typeface="Calibri"/>
                        <a:ea typeface="Calibri"/>
                        <a:cs typeface="Times New Roman"/>
                      </a:endParaRPr>
                    </a:p>
                  </a:txBody>
                  <a:tcPr marL="48549" marR="48549" marT="0" marB="0" anchor="ctr"/>
                </a:tc>
              </a:tr>
              <a:tr h="179236">
                <a:tc vMerge="1">
                  <a:txBody>
                    <a:bodyPr/>
                    <a:lstStyle/>
                    <a:p>
                      <a:pPr algn="ctr">
                        <a:lnSpc>
                          <a:spcPct val="107000"/>
                        </a:lnSpc>
                        <a:spcAft>
                          <a:spcPts val="0"/>
                        </a:spcAft>
                      </a:pP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Desde</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Hasta</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Morelos</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04/09/2017</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10/09/2017</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Nuevo León</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01/11/2017</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01/11/2017</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Oaxaca</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04/09/2017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10/09/2017</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Puebla</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03/11/2017</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05/11/2017</a:t>
                      </a:r>
                      <a:endParaRPr lang="es-MX" sz="80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Querétaro</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01/09/2017</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01/09/2017</a:t>
                      </a:r>
                      <a:endParaRPr lang="es-MX" sz="80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Quintana Roo</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15/02/2018</a:t>
                      </a:r>
                      <a:endParaRPr lang="es-MX" sz="800"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15/02/2018</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San Luis Potosí</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04/09/2017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10/09/2017</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Sinaloa</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15/09/2017</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Sonora</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30/09/2017</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Tabasco</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b="1" dirty="0">
                          <a:effectLst/>
                        </a:rPr>
                        <a:t>01/10/2017</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b="1" dirty="0">
                          <a:effectLst/>
                        </a:rPr>
                        <a:t>07/10/2017</a:t>
                      </a:r>
                      <a:endParaRPr lang="es-MX" sz="800" b="1"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Tamaulipas</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10/09/2017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10/09/2017</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Tlaxcala</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01/12/2017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01/01/2018</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Veracruz</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01/11/2017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10/11/2017</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Yucatán</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01/09/2017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07/09/2017</a:t>
                      </a:r>
                      <a:endParaRPr lang="es-MX" sz="800" dirty="0">
                        <a:effectLst/>
                        <a:latin typeface="Calibri"/>
                        <a:ea typeface="Calibri"/>
                        <a:cs typeface="Times New Roman"/>
                      </a:endParaRPr>
                    </a:p>
                  </a:txBody>
                  <a:tcPr marL="48549" marR="48549" marT="0" marB="0" anchor="ctr"/>
                </a:tc>
              </a:tr>
              <a:tr h="260100">
                <a:tc>
                  <a:txBody>
                    <a:bodyPr/>
                    <a:lstStyle/>
                    <a:p>
                      <a:pPr algn="ctr">
                        <a:lnSpc>
                          <a:spcPct val="107000"/>
                        </a:lnSpc>
                        <a:spcAft>
                          <a:spcPts val="0"/>
                        </a:spcAft>
                      </a:pPr>
                      <a:r>
                        <a:rPr lang="es-MX" sz="800" b="1" dirty="0">
                          <a:effectLst/>
                        </a:rPr>
                        <a:t>Zacatecas</a:t>
                      </a:r>
                      <a:endParaRPr lang="es-MX" sz="800" b="1" dirty="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a:effectLst/>
                        </a:rPr>
                        <a:t>07/09/2017</a:t>
                      </a:r>
                      <a:endParaRPr lang="es-MX" sz="800">
                        <a:effectLst/>
                        <a:latin typeface="Calibri"/>
                        <a:ea typeface="Calibri"/>
                        <a:cs typeface="Times New Roman"/>
                      </a:endParaRPr>
                    </a:p>
                  </a:txBody>
                  <a:tcPr marL="48549" marR="48549" marT="0" marB="0" anchor="ctr"/>
                </a:tc>
                <a:tc>
                  <a:txBody>
                    <a:bodyPr/>
                    <a:lstStyle/>
                    <a:p>
                      <a:pPr algn="ctr">
                        <a:lnSpc>
                          <a:spcPct val="107000"/>
                        </a:lnSpc>
                        <a:spcAft>
                          <a:spcPts val="0"/>
                        </a:spcAft>
                      </a:pPr>
                      <a:r>
                        <a:rPr lang="es-MX" sz="800" dirty="0">
                          <a:effectLst/>
                        </a:rPr>
                        <a:t>07/09/2017</a:t>
                      </a:r>
                      <a:endParaRPr lang="es-MX" sz="800" dirty="0">
                        <a:effectLst/>
                        <a:latin typeface="Calibri"/>
                        <a:ea typeface="Calibri"/>
                        <a:cs typeface="Times New Roman"/>
                      </a:endParaRPr>
                    </a:p>
                  </a:txBody>
                  <a:tcPr marL="48549" marR="48549" marT="0" marB="0" anchor="ctr"/>
                </a:tc>
              </a:tr>
            </a:tbl>
          </a:graphicData>
        </a:graphic>
      </p:graphicFrame>
    </p:spTree>
    <p:extLst>
      <p:ext uri="{BB962C8B-B14F-4D97-AF65-F5344CB8AC3E}">
        <p14:creationId xmlns:p14="http://schemas.microsoft.com/office/powerpoint/2010/main" val="3401737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365792"/>
            <a:ext cx="7632848" cy="758952"/>
          </a:xfrm>
        </p:spPr>
        <p:txBody>
          <a:bodyPr>
            <a:noAutofit/>
          </a:bodyPr>
          <a:lstStyle/>
          <a:p>
            <a:r>
              <a:rPr lang="es-MX" sz="2800" dirty="0" smtClean="0"/>
              <a:t>Calendario para el Proceso Electoral Local del Estado de Tabasco 2017-2018</a:t>
            </a:r>
            <a:endParaRPr lang="es-MX" sz="2800" dirty="0"/>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val="4124687083"/>
              </p:ext>
            </p:extLst>
          </p:nvPr>
        </p:nvGraphicFramePr>
        <p:xfrm>
          <a:off x="301624" y="1671191"/>
          <a:ext cx="8518848" cy="33419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5 Conector recto de flecha"/>
          <p:cNvCxnSpPr/>
          <p:nvPr/>
        </p:nvCxnSpPr>
        <p:spPr>
          <a:xfrm>
            <a:off x="1835696" y="2492896"/>
            <a:ext cx="0" cy="2703294"/>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17" name="16 Elipse"/>
          <p:cNvSpPr/>
          <p:nvPr/>
        </p:nvSpPr>
        <p:spPr>
          <a:xfrm>
            <a:off x="323528" y="5196190"/>
            <a:ext cx="2160240" cy="796444"/>
          </a:xfrm>
          <a:prstGeom prst="ellipse">
            <a:avLst/>
          </a:prstGeom>
          <a:solidFill>
            <a:schemeClr val="bg1">
              <a:lumMod val="95000"/>
            </a:schemeClr>
          </a:solidFill>
          <a:ln>
            <a:solidFill>
              <a:srgbClr val="7030A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800" dirty="0" smtClean="0">
                <a:solidFill>
                  <a:sysClr val="windowText" lastClr="000000"/>
                </a:solidFill>
              </a:rPr>
              <a:t>Manifestación de intención de CI</a:t>
            </a:r>
          </a:p>
          <a:p>
            <a:pPr algn="ctr"/>
            <a:r>
              <a:rPr lang="es-MX" sz="800" b="1" dirty="0" smtClean="0">
                <a:solidFill>
                  <a:sysClr val="windowText" lastClr="000000"/>
                </a:solidFill>
              </a:rPr>
              <a:t>28 de diciembre de 2017 al 7 de enero de 2018 (</a:t>
            </a:r>
            <a:r>
              <a:rPr lang="es-MX" sz="800" b="1" dirty="0" err="1" smtClean="0">
                <a:solidFill>
                  <a:sysClr val="windowText" lastClr="000000"/>
                </a:solidFill>
              </a:rPr>
              <a:t>gob</a:t>
            </a:r>
            <a:r>
              <a:rPr lang="es-MX" sz="800" b="1" dirty="0" smtClean="0">
                <a:solidFill>
                  <a:sysClr val="windowText" lastClr="000000"/>
                </a:solidFill>
              </a:rPr>
              <a:t>, </a:t>
            </a:r>
            <a:r>
              <a:rPr lang="es-MX" sz="800" b="1" dirty="0" err="1" smtClean="0">
                <a:solidFill>
                  <a:sysClr val="windowText" lastClr="000000"/>
                </a:solidFill>
              </a:rPr>
              <a:t>dip</a:t>
            </a:r>
            <a:r>
              <a:rPr lang="es-MX" sz="800" b="1" dirty="0">
                <a:solidFill>
                  <a:sysClr val="windowText" lastClr="000000"/>
                </a:solidFill>
              </a:rPr>
              <a:t> </a:t>
            </a:r>
            <a:r>
              <a:rPr lang="es-MX" sz="800" b="1" dirty="0" smtClean="0">
                <a:solidFill>
                  <a:sysClr val="windowText" lastClr="000000"/>
                </a:solidFill>
              </a:rPr>
              <a:t>y </a:t>
            </a:r>
            <a:r>
              <a:rPr lang="es-MX" sz="800" b="1" dirty="0" err="1" smtClean="0">
                <a:solidFill>
                  <a:sysClr val="windowText" lastClr="000000"/>
                </a:solidFill>
              </a:rPr>
              <a:t>ayun</a:t>
            </a:r>
            <a:r>
              <a:rPr lang="es-MX" sz="800" b="1" dirty="0" smtClean="0">
                <a:solidFill>
                  <a:sysClr val="windowText" lastClr="000000"/>
                </a:solidFill>
              </a:rPr>
              <a:t>)</a:t>
            </a:r>
          </a:p>
        </p:txBody>
      </p:sp>
      <p:cxnSp>
        <p:nvCxnSpPr>
          <p:cNvPr id="18" name="17 Conector recto de flecha"/>
          <p:cNvCxnSpPr/>
          <p:nvPr/>
        </p:nvCxnSpPr>
        <p:spPr>
          <a:xfrm flipV="1">
            <a:off x="2051720" y="2276872"/>
            <a:ext cx="0" cy="1944216"/>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23" name="22 Elipse"/>
          <p:cNvSpPr/>
          <p:nvPr/>
        </p:nvSpPr>
        <p:spPr>
          <a:xfrm>
            <a:off x="827584" y="1556792"/>
            <a:ext cx="2592288" cy="720080"/>
          </a:xfrm>
          <a:prstGeom prst="ellipse">
            <a:avLst/>
          </a:prstGeom>
          <a:solidFill>
            <a:schemeClr val="bg1">
              <a:lumMod val="95000"/>
            </a:schemeClr>
          </a:solidFill>
          <a:ln>
            <a:solidFill>
              <a:srgbClr val="7030A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1000" dirty="0" smtClean="0">
                <a:solidFill>
                  <a:sysClr val="windowText" lastClr="000000"/>
                </a:solidFill>
              </a:rPr>
              <a:t>Fecha límite procedimiento de selección interna</a:t>
            </a:r>
          </a:p>
          <a:p>
            <a:pPr algn="ctr"/>
            <a:r>
              <a:rPr lang="es-MX" sz="1000" b="1" dirty="0" smtClean="0">
                <a:solidFill>
                  <a:sysClr val="windowText" lastClr="000000"/>
                </a:solidFill>
              </a:rPr>
              <a:t>23 de noviembre de 2017</a:t>
            </a:r>
            <a:endParaRPr lang="es-MX" sz="1000" b="1" dirty="0">
              <a:solidFill>
                <a:sysClr val="windowText" lastClr="000000"/>
              </a:solidFill>
            </a:endParaRPr>
          </a:p>
        </p:txBody>
      </p:sp>
      <p:cxnSp>
        <p:nvCxnSpPr>
          <p:cNvPr id="30" name="29 Conector angular"/>
          <p:cNvCxnSpPr>
            <a:stCxn id="17" idx="6"/>
          </p:cNvCxnSpPr>
          <p:nvPr/>
        </p:nvCxnSpPr>
        <p:spPr>
          <a:xfrm>
            <a:off x="2483768" y="5594412"/>
            <a:ext cx="360040" cy="609890"/>
          </a:xfrm>
          <a:prstGeom prst="bentConnector2">
            <a:avLst/>
          </a:prstGeom>
          <a:ln w="19050">
            <a:solidFill>
              <a:srgbClr val="002060"/>
            </a:solidFill>
          </a:ln>
        </p:spPr>
        <p:style>
          <a:lnRef idx="2">
            <a:schemeClr val="accent6"/>
          </a:lnRef>
          <a:fillRef idx="0">
            <a:schemeClr val="accent6"/>
          </a:fillRef>
          <a:effectRef idx="1">
            <a:schemeClr val="accent6"/>
          </a:effectRef>
          <a:fontRef idx="minor">
            <a:schemeClr val="tx1"/>
          </a:fontRef>
        </p:style>
      </p:cxnSp>
      <p:sp>
        <p:nvSpPr>
          <p:cNvPr id="33" name="32 CuadroTexto"/>
          <p:cNvSpPr txBox="1"/>
          <p:nvPr/>
        </p:nvSpPr>
        <p:spPr>
          <a:xfrm>
            <a:off x="1691680" y="6093296"/>
            <a:ext cx="4176464" cy="553998"/>
          </a:xfrm>
          <a:prstGeom prst="rect">
            <a:avLst/>
          </a:prstGeom>
          <a:solidFill>
            <a:schemeClr val="bg1">
              <a:lumMod val="95000"/>
            </a:schemeClr>
          </a:solidFill>
        </p:spPr>
        <p:txBody>
          <a:bodyPr wrap="square" rtlCol="0">
            <a:spAutoFit/>
          </a:bodyPr>
          <a:lstStyle/>
          <a:p>
            <a:r>
              <a:rPr lang="es-MX" sz="1000" dirty="0" smtClean="0"/>
              <a:t>Gobernador (</a:t>
            </a:r>
            <a:r>
              <a:rPr lang="es-MX" sz="1000" b="1" dirty="0" smtClean="0"/>
              <a:t>19 de diciembre de 2017 al 6 de febrero de 2018</a:t>
            </a:r>
            <a:r>
              <a:rPr lang="es-MX" sz="1000" dirty="0" smtClean="0"/>
              <a:t>)</a:t>
            </a:r>
          </a:p>
          <a:p>
            <a:r>
              <a:rPr lang="es-MX" sz="1000" dirty="0" smtClean="0"/>
              <a:t>Diputados locales  (</a:t>
            </a:r>
            <a:r>
              <a:rPr lang="es-MX" sz="1000" b="1" dirty="0" smtClean="0"/>
              <a:t>8 de enero al 6 de febrero de 2018</a:t>
            </a:r>
            <a:r>
              <a:rPr lang="es-MX" sz="1000" dirty="0" smtClean="0"/>
              <a:t>)</a:t>
            </a:r>
          </a:p>
          <a:p>
            <a:r>
              <a:rPr lang="es-MX" sz="1000" dirty="0" smtClean="0"/>
              <a:t>Ayuntamientos (</a:t>
            </a:r>
            <a:r>
              <a:rPr lang="es-MX" sz="1000" b="1" dirty="0" smtClean="0"/>
              <a:t>8 de enero al 6 de febrero de 2018</a:t>
            </a:r>
            <a:r>
              <a:rPr lang="es-MX" sz="1000" dirty="0" smtClean="0"/>
              <a:t>)</a:t>
            </a:r>
          </a:p>
        </p:txBody>
      </p:sp>
      <p:sp>
        <p:nvSpPr>
          <p:cNvPr id="34" name="33 Rectángulo"/>
          <p:cNvSpPr/>
          <p:nvPr/>
        </p:nvSpPr>
        <p:spPr>
          <a:xfrm>
            <a:off x="2843808" y="5700246"/>
            <a:ext cx="1584176" cy="292388"/>
          </a:xfrm>
          <a:prstGeom prst="rect">
            <a:avLst/>
          </a:prstGeom>
          <a:noFill/>
          <a:ln>
            <a:solidFill>
              <a:srgbClr val="002060"/>
            </a:solidFill>
          </a:ln>
        </p:spPr>
        <p:txBody>
          <a:bodyPr wrap="square" lIns="91440" tIns="45720" rIns="91440" bIns="45720">
            <a:spAutoFit/>
          </a:bodyPr>
          <a:lstStyle/>
          <a:p>
            <a:pPr algn="ctr"/>
            <a:r>
              <a:rPr lang="es-ES" sz="1300" dirty="0" smtClean="0">
                <a:ln w="18415" cmpd="sng">
                  <a:solidFill>
                    <a:schemeClr val="accent1"/>
                  </a:solidFill>
                  <a:prstDash val="solid"/>
                </a:ln>
                <a:solidFill>
                  <a:srgbClr val="002060"/>
                </a:solidFill>
              </a:rPr>
              <a:t>Apoyo ciudadano</a:t>
            </a:r>
            <a:endParaRPr lang="es-ES" sz="1300" dirty="0">
              <a:ln w="18415" cmpd="sng">
                <a:solidFill>
                  <a:schemeClr val="accent1"/>
                </a:solidFill>
                <a:prstDash val="solid"/>
              </a:ln>
              <a:solidFill>
                <a:srgbClr val="002060"/>
              </a:solidFill>
            </a:endParaRPr>
          </a:p>
        </p:txBody>
      </p:sp>
      <p:cxnSp>
        <p:nvCxnSpPr>
          <p:cNvPr id="35" name="34 Conector recto de flecha"/>
          <p:cNvCxnSpPr/>
          <p:nvPr/>
        </p:nvCxnSpPr>
        <p:spPr>
          <a:xfrm>
            <a:off x="2483768" y="4005064"/>
            <a:ext cx="0" cy="430959"/>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39" name="38 CuadroTexto"/>
          <p:cNvSpPr txBox="1"/>
          <p:nvPr/>
        </p:nvSpPr>
        <p:spPr>
          <a:xfrm>
            <a:off x="2051720" y="4437112"/>
            <a:ext cx="2304256" cy="584775"/>
          </a:xfrm>
          <a:prstGeom prst="rect">
            <a:avLst/>
          </a:prstGeom>
          <a:solidFill>
            <a:schemeClr val="bg1">
              <a:lumMod val="95000"/>
            </a:schemeClr>
          </a:solidFill>
        </p:spPr>
        <p:txBody>
          <a:bodyPr wrap="square" rtlCol="0">
            <a:spAutoFit/>
          </a:bodyPr>
          <a:lstStyle/>
          <a:p>
            <a:pPr algn="ctr"/>
            <a:r>
              <a:rPr lang="es-MX" sz="800" dirty="0" smtClean="0"/>
              <a:t>Límite para solicitar registro de Convenios de Coalición</a:t>
            </a:r>
          </a:p>
          <a:p>
            <a:pPr algn="ctr"/>
            <a:r>
              <a:rPr lang="es-MX" sz="800" b="1" dirty="0" smtClean="0"/>
              <a:t>14 de diciembre de 2017  (Gobernador)</a:t>
            </a:r>
          </a:p>
          <a:p>
            <a:pPr algn="ctr"/>
            <a:r>
              <a:rPr lang="es-MX" sz="800" b="1" dirty="0" smtClean="0"/>
              <a:t>24 de diciembre de 2017  (</a:t>
            </a:r>
            <a:r>
              <a:rPr lang="es-MX" sz="800" b="1" dirty="0" err="1" smtClean="0"/>
              <a:t>Ayun</a:t>
            </a:r>
            <a:r>
              <a:rPr lang="es-MX" sz="800" b="1" dirty="0" smtClean="0"/>
              <a:t> y </a:t>
            </a:r>
            <a:r>
              <a:rPr lang="es-MX" sz="800" b="1" dirty="0" err="1" smtClean="0"/>
              <a:t>Dip</a:t>
            </a:r>
            <a:r>
              <a:rPr lang="es-MX" sz="800" b="1" dirty="0" smtClean="0"/>
              <a:t>)</a:t>
            </a:r>
          </a:p>
        </p:txBody>
      </p:sp>
      <p:cxnSp>
        <p:nvCxnSpPr>
          <p:cNvPr id="40" name="39 Conector recto de flecha"/>
          <p:cNvCxnSpPr/>
          <p:nvPr/>
        </p:nvCxnSpPr>
        <p:spPr>
          <a:xfrm>
            <a:off x="5436096" y="2492896"/>
            <a:ext cx="0" cy="1943127"/>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43" name="42 Elipse"/>
          <p:cNvSpPr/>
          <p:nvPr/>
        </p:nvSpPr>
        <p:spPr>
          <a:xfrm>
            <a:off x="4572000" y="4437112"/>
            <a:ext cx="1728192" cy="1006961"/>
          </a:xfrm>
          <a:prstGeom prst="ellipse">
            <a:avLst/>
          </a:prstGeom>
          <a:solidFill>
            <a:schemeClr val="bg1">
              <a:lumMod val="95000"/>
            </a:schemeClr>
          </a:solidFill>
          <a:ln>
            <a:solidFill>
              <a:srgbClr val="7030A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1000" dirty="0" smtClean="0">
                <a:solidFill>
                  <a:sysClr val="windowText" lastClr="000000"/>
                </a:solidFill>
              </a:rPr>
              <a:t>Plazo máximo de CG para registro de candidaturas</a:t>
            </a:r>
          </a:p>
          <a:p>
            <a:pPr algn="ctr"/>
            <a:r>
              <a:rPr lang="es-MX" sz="1000" b="1" dirty="0" smtClean="0">
                <a:solidFill>
                  <a:sysClr val="windowText" lastClr="000000"/>
                </a:solidFill>
              </a:rPr>
              <a:t>29 de marzo de 2018</a:t>
            </a:r>
            <a:endParaRPr lang="es-MX" sz="1000" b="1" dirty="0">
              <a:solidFill>
                <a:sysClr val="windowText" lastClr="000000"/>
              </a:solidFill>
            </a:endParaRPr>
          </a:p>
        </p:txBody>
      </p:sp>
      <p:cxnSp>
        <p:nvCxnSpPr>
          <p:cNvPr id="44" name="43 Conector recto de flecha"/>
          <p:cNvCxnSpPr/>
          <p:nvPr/>
        </p:nvCxnSpPr>
        <p:spPr>
          <a:xfrm>
            <a:off x="8820472" y="2744699"/>
            <a:ext cx="0" cy="1984800"/>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cxnSp>
        <p:nvCxnSpPr>
          <p:cNvPr id="47" name="46 Conector recto de flecha"/>
          <p:cNvCxnSpPr/>
          <p:nvPr/>
        </p:nvCxnSpPr>
        <p:spPr>
          <a:xfrm flipV="1">
            <a:off x="8676456" y="2132856"/>
            <a:ext cx="0" cy="1944216"/>
          </a:xfrm>
          <a:prstGeom prst="straightConnector1">
            <a:avLst/>
          </a:prstGeom>
          <a:ln>
            <a:solidFill>
              <a:srgbClr val="7030A0"/>
            </a:solidFill>
            <a:tailEnd type="arrow"/>
          </a:ln>
        </p:spPr>
        <p:style>
          <a:lnRef idx="2">
            <a:schemeClr val="accent4"/>
          </a:lnRef>
          <a:fillRef idx="0">
            <a:schemeClr val="accent4"/>
          </a:fillRef>
          <a:effectRef idx="1">
            <a:schemeClr val="accent4"/>
          </a:effectRef>
          <a:fontRef idx="minor">
            <a:schemeClr val="tx1"/>
          </a:fontRef>
        </p:style>
      </p:cxnSp>
      <p:sp>
        <p:nvSpPr>
          <p:cNvPr id="48" name="47 CuadroTexto"/>
          <p:cNvSpPr txBox="1"/>
          <p:nvPr/>
        </p:nvSpPr>
        <p:spPr>
          <a:xfrm>
            <a:off x="7037182" y="1772816"/>
            <a:ext cx="1919115" cy="507831"/>
          </a:xfrm>
          <a:prstGeom prst="rect">
            <a:avLst/>
          </a:prstGeom>
          <a:solidFill>
            <a:schemeClr val="bg1">
              <a:lumMod val="95000"/>
            </a:schemeClr>
          </a:solidFill>
        </p:spPr>
        <p:txBody>
          <a:bodyPr wrap="none" rtlCol="0">
            <a:spAutoFit/>
          </a:bodyPr>
          <a:lstStyle/>
          <a:p>
            <a:pPr algn="ctr"/>
            <a:r>
              <a:rPr lang="es-MX" sz="900" dirty="0" smtClean="0"/>
              <a:t>Inicio de los cómputos distritales  </a:t>
            </a:r>
          </a:p>
          <a:p>
            <a:pPr algn="ctr"/>
            <a:r>
              <a:rPr lang="es-MX" sz="900" dirty="0" smtClean="0"/>
              <a:t>y municipales</a:t>
            </a:r>
          </a:p>
          <a:p>
            <a:pPr algn="ctr"/>
            <a:r>
              <a:rPr lang="es-MX" sz="900" b="1" dirty="0" smtClean="0"/>
              <a:t>4 de julio de 2018</a:t>
            </a:r>
          </a:p>
        </p:txBody>
      </p:sp>
      <p:sp>
        <p:nvSpPr>
          <p:cNvPr id="51" name="50 CuadroTexto"/>
          <p:cNvSpPr txBox="1"/>
          <p:nvPr/>
        </p:nvSpPr>
        <p:spPr>
          <a:xfrm>
            <a:off x="6876256" y="4725144"/>
            <a:ext cx="2079416" cy="369332"/>
          </a:xfrm>
          <a:prstGeom prst="rect">
            <a:avLst/>
          </a:prstGeom>
          <a:solidFill>
            <a:schemeClr val="bg1">
              <a:lumMod val="95000"/>
            </a:schemeClr>
          </a:solidFill>
        </p:spPr>
        <p:txBody>
          <a:bodyPr wrap="none" rtlCol="0">
            <a:spAutoFit/>
          </a:bodyPr>
          <a:lstStyle/>
          <a:p>
            <a:pPr algn="ctr"/>
            <a:r>
              <a:rPr lang="es-MX" sz="900" dirty="0" smtClean="0"/>
              <a:t>Termina la fiscalización de campañas</a:t>
            </a:r>
          </a:p>
          <a:p>
            <a:pPr algn="ctr"/>
            <a:r>
              <a:rPr lang="es-MX" sz="900" b="1" dirty="0" smtClean="0"/>
              <a:t>6 de agosto de 2018</a:t>
            </a:r>
          </a:p>
        </p:txBody>
      </p:sp>
      <p:sp>
        <p:nvSpPr>
          <p:cNvPr id="21" name="20 CuadroTexto"/>
          <p:cNvSpPr txBox="1"/>
          <p:nvPr/>
        </p:nvSpPr>
        <p:spPr>
          <a:xfrm>
            <a:off x="6300192" y="5452845"/>
            <a:ext cx="2592288" cy="1061829"/>
          </a:xfrm>
          <a:prstGeom prst="rect">
            <a:avLst/>
          </a:prstGeom>
          <a:solidFill>
            <a:srgbClr val="7030A0"/>
          </a:solidFill>
          <a:ln>
            <a:solidFill>
              <a:srgbClr val="7030A0"/>
            </a:solidFill>
          </a:ln>
        </p:spPr>
        <p:txBody>
          <a:bodyPr wrap="square" rtlCol="0">
            <a:spAutoFit/>
          </a:bodyPr>
          <a:lstStyle/>
          <a:p>
            <a:pPr algn="just"/>
            <a:r>
              <a:rPr lang="es-MX" sz="900" b="1" dirty="0" smtClean="0">
                <a:solidFill>
                  <a:schemeClr val="bg1"/>
                </a:solidFill>
              </a:rPr>
              <a:t>* El Plan y Calendario de los procesos electorales del Estados de Tabasco, 2017-2018, debe modificar  el plazo para manifestar  la intención de CI en el caso de Gobernador y para la solicitud de registro de candidatos a Gobernador, Diputados y Ayuntamientos</a:t>
            </a:r>
          </a:p>
        </p:txBody>
      </p:sp>
    </p:spTree>
    <p:extLst>
      <p:ext uri="{BB962C8B-B14F-4D97-AF65-F5344CB8AC3E}">
        <p14:creationId xmlns:p14="http://schemas.microsoft.com/office/powerpoint/2010/main" val="4234332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67744" y="2996952"/>
            <a:ext cx="4572000" cy="954107"/>
          </a:xfrm>
          <a:prstGeom prst="rect">
            <a:avLst/>
          </a:prstGeom>
        </p:spPr>
        <p:txBody>
          <a:bodyPr>
            <a:spAutoFit/>
          </a:bodyPr>
          <a:lstStyle/>
          <a:p>
            <a:pPr algn="ctr"/>
            <a:r>
              <a:rPr lang="es-MX" sz="2800" dirty="0" smtClean="0">
                <a:solidFill>
                  <a:schemeClr val="accent1"/>
                </a:solidFill>
              </a:rPr>
              <a:t>Actualización del padrón y el listado nominal</a:t>
            </a:r>
            <a:endParaRPr lang="es-MX" sz="2800" dirty="0">
              <a:solidFill>
                <a:schemeClr val="accent1"/>
              </a:solidFill>
            </a:endParaRPr>
          </a:p>
        </p:txBody>
      </p:sp>
    </p:spTree>
    <p:extLst>
      <p:ext uri="{BB962C8B-B14F-4D97-AF65-F5344CB8AC3E}">
        <p14:creationId xmlns:p14="http://schemas.microsoft.com/office/powerpoint/2010/main" val="26364814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100" dirty="0"/>
              <a:t>Plazos para la actualización del Padrón Electoral y los cortes de la Lista Nominal de Electores en territorio </a:t>
            </a:r>
            <a:r>
              <a:rPr lang="es-MX" sz="2100" dirty="0" smtClean="0"/>
              <a:t>nacional</a:t>
            </a:r>
            <a:endParaRPr lang="es-MX" sz="2100" dirty="0"/>
          </a:p>
        </p:txBody>
      </p:sp>
      <p:graphicFrame>
        <p:nvGraphicFramePr>
          <p:cNvPr id="9" name="8 Marcador de contenido"/>
          <p:cNvGraphicFramePr>
            <a:graphicFrameLocks noGrp="1"/>
          </p:cNvGraphicFramePr>
          <p:nvPr>
            <p:ph sz="quarter" idx="1"/>
            <p:extLst>
              <p:ext uri="{D42A27DB-BD31-4B8C-83A1-F6EECF244321}">
                <p14:modId xmlns:p14="http://schemas.microsoft.com/office/powerpoint/2010/main" val="2211841295"/>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31466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2852936"/>
            <a:ext cx="7632848" cy="707886"/>
          </a:xfrm>
          <a:prstGeom prst="rect">
            <a:avLst/>
          </a:prstGeom>
        </p:spPr>
        <p:txBody>
          <a:bodyPr wrap="square">
            <a:spAutoFit/>
          </a:bodyPr>
          <a:lstStyle/>
          <a:p>
            <a:pPr algn="ctr"/>
            <a:r>
              <a:rPr lang="es-MX" sz="4000" dirty="0" smtClean="0">
                <a:solidFill>
                  <a:schemeClr val="accent1"/>
                </a:solidFill>
              </a:rPr>
              <a:t>Etapas del proceso electoral </a:t>
            </a:r>
            <a:endParaRPr lang="es-MX" sz="4000" dirty="0">
              <a:solidFill>
                <a:schemeClr val="accent1"/>
              </a:solidFill>
            </a:endParaRPr>
          </a:p>
        </p:txBody>
      </p:sp>
    </p:spTree>
    <p:extLst>
      <p:ext uri="{BB962C8B-B14F-4D97-AF65-F5344CB8AC3E}">
        <p14:creationId xmlns:p14="http://schemas.microsoft.com/office/powerpoint/2010/main" val="3637809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59632" y="2204864"/>
            <a:ext cx="6408712" cy="1323439"/>
          </a:xfrm>
          <a:prstGeom prst="rect">
            <a:avLst/>
          </a:prstGeom>
        </p:spPr>
        <p:txBody>
          <a:bodyPr wrap="square">
            <a:spAutoFit/>
          </a:bodyPr>
          <a:lstStyle/>
          <a:p>
            <a:endParaRPr lang="es-MX" sz="4000" dirty="0" smtClean="0">
              <a:solidFill>
                <a:schemeClr val="accent1"/>
              </a:solidFill>
            </a:endParaRPr>
          </a:p>
          <a:p>
            <a:pPr algn="ctr"/>
            <a:r>
              <a:rPr lang="es-MX" sz="4000" dirty="0" smtClean="0">
                <a:solidFill>
                  <a:schemeClr val="accent1"/>
                </a:solidFill>
              </a:rPr>
              <a:t>El proceso electoral federal</a:t>
            </a:r>
            <a:endParaRPr lang="es-MX" sz="4000" dirty="0">
              <a:solidFill>
                <a:schemeClr val="accent1"/>
              </a:solidFill>
            </a:endParaRPr>
          </a:p>
        </p:txBody>
      </p:sp>
    </p:spTree>
    <p:extLst>
      <p:ext uri="{BB962C8B-B14F-4D97-AF65-F5344CB8AC3E}">
        <p14:creationId xmlns:p14="http://schemas.microsoft.com/office/powerpoint/2010/main" val="4274872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2852936"/>
            <a:ext cx="7632848" cy="707886"/>
          </a:xfrm>
          <a:prstGeom prst="rect">
            <a:avLst/>
          </a:prstGeom>
        </p:spPr>
        <p:txBody>
          <a:bodyPr wrap="square">
            <a:spAutoFit/>
          </a:bodyPr>
          <a:lstStyle/>
          <a:p>
            <a:pPr algn="ctr"/>
            <a:r>
              <a:rPr lang="es-MX" sz="4000" dirty="0" smtClean="0">
                <a:solidFill>
                  <a:schemeClr val="accent1"/>
                </a:solidFill>
              </a:rPr>
              <a:t>Preparación de la elección</a:t>
            </a:r>
            <a:endParaRPr lang="es-MX" sz="4000" dirty="0">
              <a:solidFill>
                <a:schemeClr val="accent1"/>
              </a:solidFill>
            </a:endParaRPr>
          </a:p>
        </p:txBody>
      </p:sp>
    </p:spTree>
    <p:extLst>
      <p:ext uri="{BB962C8B-B14F-4D97-AF65-F5344CB8AC3E}">
        <p14:creationId xmlns:p14="http://schemas.microsoft.com/office/powerpoint/2010/main" val="9535155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Preparación de la elección</a:t>
            </a:r>
            <a:endParaRPr lang="es-MX" dirty="0"/>
          </a:p>
        </p:txBody>
      </p:sp>
      <p:sp>
        <p:nvSpPr>
          <p:cNvPr id="3" name="Marcador de contenido 2"/>
          <p:cNvSpPr>
            <a:spLocks noGrp="1"/>
          </p:cNvSpPr>
          <p:nvPr>
            <p:ph sz="quarter" idx="1"/>
          </p:nvPr>
        </p:nvSpPr>
        <p:spPr/>
        <p:txBody>
          <a:bodyPr/>
          <a:lstStyle/>
          <a:p>
            <a:endParaRPr lang="es-MX" b="1" dirty="0" smtClean="0"/>
          </a:p>
          <a:p>
            <a:endParaRPr lang="es-MX" b="1" dirty="0"/>
          </a:p>
          <a:p>
            <a:pPr algn="just"/>
            <a:r>
              <a:rPr lang="es-MX" b="1" dirty="0" smtClean="0"/>
              <a:t>Preparación </a:t>
            </a:r>
            <a:r>
              <a:rPr lang="es-MX" b="1" dirty="0"/>
              <a:t>de la elección:</a:t>
            </a:r>
            <a:r>
              <a:rPr lang="es-MX" dirty="0"/>
              <a:t> se inicia con la primera sesión que el Consejo General celebre durante la primera semana de septiembre del año previo en que deban realizarse las elecciones federales y concluye al iniciarse la jornada electoral (art. 225.3. LEGIPE).</a:t>
            </a:r>
          </a:p>
          <a:p>
            <a:endParaRPr lang="es-MX" dirty="0"/>
          </a:p>
        </p:txBody>
      </p:sp>
    </p:spTree>
    <p:extLst>
      <p:ext uri="{BB962C8B-B14F-4D97-AF65-F5344CB8AC3E}">
        <p14:creationId xmlns:p14="http://schemas.microsoft.com/office/powerpoint/2010/main" val="41184792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Preparación de la elección</a:t>
            </a:r>
            <a:endParaRPr lang="es-MX" dirty="0"/>
          </a:p>
        </p:txBody>
      </p:sp>
      <p:sp>
        <p:nvSpPr>
          <p:cNvPr id="3" name="Marcador de contenido 2"/>
          <p:cNvSpPr>
            <a:spLocks noGrp="1"/>
          </p:cNvSpPr>
          <p:nvPr>
            <p:ph sz="quarter" idx="1"/>
          </p:nvPr>
        </p:nvSpPr>
        <p:spPr/>
        <p:txBody>
          <a:bodyPr>
            <a:normAutofit fontScale="92500"/>
          </a:bodyPr>
          <a:lstStyle/>
          <a:p>
            <a:pPr algn="just"/>
            <a:r>
              <a:rPr lang="es-MX" dirty="0" smtClean="0"/>
              <a:t>En esta etapa se realizan todos los actos y actividades tendientes a la celebración de la jornada electoral, entre los que destacan:</a:t>
            </a:r>
          </a:p>
          <a:p>
            <a:pPr algn="just"/>
            <a:endParaRPr lang="es-MX" dirty="0" smtClean="0"/>
          </a:p>
          <a:p>
            <a:pPr lvl="2" algn="just"/>
            <a:r>
              <a:rPr lang="es-MX" dirty="0" smtClean="0"/>
              <a:t>	</a:t>
            </a:r>
            <a:r>
              <a:rPr lang="es-MX" sz="2400" dirty="0" smtClean="0"/>
              <a:t>Acopio de apoyo ciudadano para obtener una candidatura independiente.</a:t>
            </a:r>
          </a:p>
          <a:p>
            <a:pPr lvl="2" algn="just"/>
            <a:endParaRPr lang="es-MX" sz="2400" dirty="0" smtClean="0"/>
          </a:p>
          <a:p>
            <a:pPr lvl="2" algn="just"/>
            <a:r>
              <a:rPr lang="es-MX" sz="2400" dirty="0" smtClean="0"/>
              <a:t>Desarrollo de precampañas y procesos internos de selección.</a:t>
            </a:r>
          </a:p>
          <a:p>
            <a:pPr lvl="2" algn="just"/>
            <a:endParaRPr lang="es-MX" sz="2400" dirty="0"/>
          </a:p>
          <a:p>
            <a:pPr lvl="2" algn="just"/>
            <a:r>
              <a:rPr lang="es-MX" sz="2400" dirty="0" smtClean="0"/>
              <a:t>Registro de candidatos y desarrollo de la campaña electoral.</a:t>
            </a:r>
          </a:p>
          <a:p>
            <a:pPr marL="594360" lvl="2" indent="0" algn="just">
              <a:buNone/>
            </a:pPr>
            <a:endParaRPr lang="es-MX" sz="2400" dirty="0"/>
          </a:p>
          <a:p>
            <a:pPr lvl="2" algn="just"/>
            <a:endParaRPr lang="es-MX" dirty="0" smtClean="0"/>
          </a:p>
          <a:p>
            <a:endParaRPr lang="es-MX" dirty="0"/>
          </a:p>
          <a:p>
            <a:endParaRPr lang="es-MX" dirty="0"/>
          </a:p>
        </p:txBody>
      </p:sp>
    </p:spTree>
    <p:extLst>
      <p:ext uri="{BB962C8B-B14F-4D97-AF65-F5344CB8AC3E}">
        <p14:creationId xmlns:p14="http://schemas.microsoft.com/office/powerpoint/2010/main" val="2048381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1272" y="332656"/>
            <a:ext cx="8534400" cy="758952"/>
          </a:xfrm>
        </p:spPr>
        <p:txBody>
          <a:bodyPr>
            <a:noAutofit/>
          </a:bodyPr>
          <a:lstStyle/>
          <a:p>
            <a:pPr algn="just"/>
            <a:r>
              <a:rPr lang="es-MX" sz="2800" dirty="0" smtClean="0"/>
              <a:t>Acopio de apoyo ciudadano para obtención de una candidatura independiente</a:t>
            </a:r>
            <a:endParaRPr lang="es-MX" sz="2800" dirty="0"/>
          </a:p>
        </p:txBody>
      </p:sp>
      <p:sp>
        <p:nvSpPr>
          <p:cNvPr id="3" name="Marcador de contenido 2"/>
          <p:cNvSpPr>
            <a:spLocks noGrp="1"/>
          </p:cNvSpPr>
          <p:nvPr>
            <p:ph sz="quarter" idx="1"/>
          </p:nvPr>
        </p:nvSpPr>
        <p:spPr/>
        <p:txBody>
          <a:bodyPr>
            <a:normAutofit lnSpcReduction="10000"/>
          </a:bodyPr>
          <a:lstStyle/>
          <a:p>
            <a:pPr algn="just"/>
            <a:endParaRPr lang="es-MX" sz="2000" dirty="0" smtClean="0"/>
          </a:p>
          <a:p>
            <a:pPr algn="just"/>
            <a:r>
              <a:rPr lang="es-MX" sz="2000" dirty="0" smtClean="0"/>
              <a:t>Mediante la resolución INE/CG386/2017 del CG del INE se aprobó ejercer la facultad de atracción para ajustar a una fecha única la conclusión de la precampaña y el relativo a recabar apoyo ciudadano.</a:t>
            </a:r>
          </a:p>
          <a:p>
            <a:pPr algn="just"/>
            <a:endParaRPr lang="es-MX" sz="2000" dirty="0" smtClean="0"/>
          </a:p>
          <a:p>
            <a:pPr algn="just"/>
            <a:r>
              <a:rPr lang="es-MX" sz="2000" dirty="0" smtClean="0"/>
              <a:t>Mediante Acuerdo INE/CG387/2017 se aprobaron Lineamientos para la verificación del porcentaje de apoyo ciudadano que se requiere para el registro de candidaturas independientes a cargos federales.</a:t>
            </a:r>
          </a:p>
          <a:p>
            <a:pPr algn="just"/>
            <a:endParaRPr lang="es-MX" sz="2000" dirty="0"/>
          </a:p>
          <a:p>
            <a:pPr algn="just"/>
            <a:r>
              <a:rPr lang="es-MX" sz="2000" dirty="0" smtClean="0"/>
              <a:t>En cumplimiento de lo dispuesto en el artículo 366.1. LEGIPE y del punto primero del Acuerdo señalado, se publicó la convocatoria a las ciudadanas y ciudadanos  con interés por una candidatura independiente  ala Presidencia de la República, una senaduría o una diputación federal.</a:t>
            </a:r>
          </a:p>
          <a:p>
            <a:pPr algn="just"/>
            <a:endParaRPr lang="es-MX" sz="2400" dirty="0" smtClean="0"/>
          </a:p>
          <a:p>
            <a:endParaRPr lang="es-MX" sz="2400" dirty="0"/>
          </a:p>
        </p:txBody>
      </p:sp>
    </p:spTree>
    <p:extLst>
      <p:ext uri="{BB962C8B-B14F-4D97-AF65-F5344CB8AC3E}">
        <p14:creationId xmlns:p14="http://schemas.microsoft.com/office/powerpoint/2010/main" val="3214568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1272" y="332656"/>
            <a:ext cx="8534400" cy="758952"/>
          </a:xfrm>
        </p:spPr>
        <p:txBody>
          <a:bodyPr>
            <a:noAutofit/>
          </a:bodyPr>
          <a:lstStyle/>
          <a:p>
            <a:pPr algn="just"/>
            <a:r>
              <a:rPr lang="es-MX" sz="2800" dirty="0" smtClean="0"/>
              <a:t>Acopio de apoyo ciudadano para obtención de una candidatura independiente</a:t>
            </a:r>
            <a:endParaRPr lang="es-MX" sz="2800" dirty="0"/>
          </a:p>
        </p:txBody>
      </p:sp>
      <p:sp>
        <p:nvSpPr>
          <p:cNvPr id="3" name="Marcador de contenido 2"/>
          <p:cNvSpPr>
            <a:spLocks noGrp="1"/>
          </p:cNvSpPr>
          <p:nvPr>
            <p:ph sz="quarter" idx="1"/>
          </p:nvPr>
        </p:nvSpPr>
        <p:spPr/>
        <p:txBody>
          <a:bodyPr>
            <a:normAutofit/>
          </a:bodyPr>
          <a:lstStyle/>
          <a:p>
            <a:pPr algn="just"/>
            <a:endParaRPr lang="es-MX" sz="2000" dirty="0" smtClean="0"/>
          </a:p>
          <a:p>
            <a:pPr algn="just"/>
            <a:r>
              <a:rPr lang="es-MX" sz="2000" dirty="0" smtClean="0"/>
              <a:t>En el mismo Acuerdo se fijaron topes de gasto para recabar apoyo ciudadano, en función del cargo:</a:t>
            </a:r>
          </a:p>
          <a:p>
            <a:pPr algn="just"/>
            <a:endParaRPr lang="es-MX" sz="2000" dirty="0" smtClean="0"/>
          </a:p>
          <a:p>
            <a:pPr algn="just"/>
            <a:endParaRPr lang="es-MX" sz="2000" dirty="0"/>
          </a:p>
          <a:p>
            <a:pPr lvl="2" algn="just"/>
            <a:r>
              <a:rPr lang="es-MX" dirty="0" smtClean="0"/>
              <a:t>Candidato a Presidente de la República: $ 33,611,208 pesos</a:t>
            </a:r>
          </a:p>
          <a:p>
            <a:pPr lvl="1" algn="just"/>
            <a:endParaRPr lang="es-MX" sz="2000" dirty="0"/>
          </a:p>
          <a:p>
            <a:pPr lvl="2" algn="just"/>
            <a:r>
              <a:rPr lang="es-MX" dirty="0" smtClean="0"/>
              <a:t>Candidato a Diputado Federal: $126,004 pesos</a:t>
            </a:r>
          </a:p>
          <a:p>
            <a:pPr lvl="1" algn="just"/>
            <a:endParaRPr lang="es-MX" sz="2000" dirty="0"/>
          </a:p>
          <a:p>
            <a:pPr lvl="2" algn="just"/>
            <a:r>
              <a:rPr lang="es-MX" dirty="0" smtClean="0"/>
              <a:t>Candidato a senador (por estado) </a:t>
            </a:r>
          </a:p>
          <a:p>
            <a:pPr lvl="1" algn="just"/>
            <a:endParaRPr lang="es-MX" sz="1900" dirty="0"/>
          </a:p>
          <a:p>
            <a:pPr marL="274320" lvl="1" indent="0" algn="just">
              <a:buNone/>
            </a:pPr>
            <a:r>
              <a:rPr lang="es-MX" sz="1900" dirty="0" smtClean="0"/>
              <a:t>		</a:t>
            </a:r>
          </a:p>
          <a:p>
            <a:pPr lvl="1" algn="just"/>
            <a:endParaRPr lang="es-MX" sz="1900" dirty="0"/>
          </a:p>
          <a:p>
            <a:pPr lvl="1" algn="just"/>
            <a:endParaRPr lang="es-MX" sz="1900" dirty="0"/>
          </a:p>
        </p:txBody>
      </p:sp>
    </p:spTree>
    <p:extLst>
      <p:ext uri="{BB962C8B-B14F-4D97-AF65-F5344CB8AC3E}">
        <p14:creationId xmlns:p14="http://schemas.microsoft.com/office/powerpoint/2010/main" val="34985003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1752" y="476672"/>
            <a:ext cx="8534400" cy="758952"/>
          </a:xfrm>
        </p:spPr>
        <p:txBody>
          <a:bodyPr>
            <a:normAutofit fontScale="90000"/>
          </a:bodyPr>
          <a:lstStyle/>
          <a:p>
            <a:r>
              <a:rPr lang="es-MX" sz="3600" dirty="0"/>
              <a:t>Acopio de apoyo ciudadano para obtención de una candidatura independiente</a:t>
            </a:r>
            <a:endParaRPr lang="es-MX" dirty="0"/>
          </a:p>
        </p:txBody>
      </p:sp>
      <p:sp>
        <p:nvSpPr>
          <p:cNvPr id="3" name="Marcador de contenido 2"/>
          <p:cNvSpPr>
            <a:spLocks noGrp="1"/>
          </p:cNvSpPr>
          <p:nvPr>
            <p:ph sz="half" idx="1"/>
          </p:nvPr>
        </p:nvSpPr>
        <p:spPr/>
        <p:txBody>
          <a:bodyPr>
            <a:normAutofit fontScale="92500" lnSpcReduction="10000"/>
          </a:bodyPr>
          <a:lstStyle/>
          <a:p>
            <a:endParaRPr lang="es-MX" sz="1700" dirty="0" smtClean="0"/>
          </a:p>
          <a:p>
            <a:r>
              <a:rPr lang="es-MX" sz="1700" dirty="0" smtClean="0"/>
              <a:t>Aguascalientes: $336,112 </a:t>
            </a:r>
          </a:p>
          <a:p>
            <a:r>
              <a:rPr lang="es-MX" sz="1700" dirty="0" smtClean="0"/>
              <a:t>Baja California: $896,299 </a:t>
            </a:r>
          </a:p>
          <a:p>
            <a:r>
              <a:rPr lang="es-MX" sz="1700" dirty="0" smtClean="0"/>
              <a:t>Baja California Sur: $224,075 </a:t>
            </a:r>
          </a:p>
          <a:p>
            <a:r>
              <a:rPr lang="es-MX" sz="1700" dirty="0" smtClean="0"/>
              <a:t>Campeche: $224,075</a:t>
            </a:r>
          </a:p>
          <a:p>
            <a:r>
              <a:rPr lang="es-MX" sz="1700" dirty="0" smtClean="0"/>
              <a:t>Coahuila: $784,262</a:t>
            </a:r>
          </a:p>
          <a:p>
            <a:r>
              <a:rPr lang="es-MX" sz="1700" dirty="0" smtClean="0"/>
              <a:t>Colima: $224,075</a:t>
            </a:r>
          </a:p>
          <a:p>
            <a:r>
              <a:rPr lang="es-MX" sz="1700" dirty="0" smtClean="0"/>
              <a:t>Chiapas: $1,334,448</a:t>
            </a:r>
          </a:p>
          <a:p>
            <a:r>
              <a:rPr lang="es-MX" sz="1700" dirty="0" smtClean="0"/>
              <a:t>Chihuahua: $ 1,008336</a:t>
            </a:r>
          </a:p>
          <a:p>
            <a:r>
              <a:rPr lang="es-MX" sz="1700" dirty="0" smtClean="0"/>
              <a:t>CDMX: $2,240,747</a:t>
            </a:r>
          </a:p>
          <a:p>
            <a:r>
              <a:rPr lang="es-MX" sz="1700" dirty="0" smtClean="0"/>
              <a:t>Durango: $448,149</a:t>
            </a:r>
          </a:p>
          <a:p>
            <a:r>
              <a:rPr lang="es-MX" sz="1700" dirty="0" smtClean="0"/>
              <a:t>Guanajuato: $1,568,523</a:t>
            </a:r>
          </a:p>
          <a:p>
            <a:r>
              <a:rPr lang="es-MX" sz="1700" dirty="0" smtClean="0"/>
              <a:t>Guerrero: $1,008,336</a:t>
            </a:r>
          </a:p>
          <a:p>
            <a:r>
              <a:rPr lang="es-MX" sz="1700" dirty="0" smtClean="0"/>
              <a:t>Hidalgo: $784,262</a:t>
            </a:r>
          </a:p>
          <a:p>
            <a:r>
              <a:rPr lang="es-MX" sz="1700" dirty="0" smtClean="0"/>
              <a:t>Jalisco: $2,128,710</a:t>
            </a:r>
          </a:p>
          <a:p>
            <a:r>
              <a:rPr lang="es-MX" sz="1700" dirty="0"/>
              <a:t>México: $2,240,747</a:t>
            </a:r>
          </a:p>
          <a:p>
            <a:r>
              <a:rPr lang="es-MX" sz="1700" dirty="0"/>
              <a:t>Michoacán: $1,344,488</a:t>
            </a:r>
          </a:p>
        </p:txBody>
      </p:sp>
      <p:sp>
        <p:nvSpPr>
          <p:cNvPr id="4" name="Marcador de contenido 3"/>
          <p:cNvSpPr>
            <a:spLocks noGrp="1"/>
          </p:cNvSpPr>
          <p:nvPr>
            <p:ph sz="half" idx="2"/>
          </p:nvPr>
        </p:nvSpPr>
        <p:spPr/>
        <p:txBody>
          <a:bodyPr>
            <a:normAutofit fontScale="92500" lnSpcReduction="10000"/>
          </a:bodyPr>
          <a:lstStyle/>
          <a:p>
            <a:endParaRPr lang="es-MX" sz="1600" dirty="0"/>
          </a:p>
          <a:p>
            <a:r>
              <a:rPr lang="es-MX" sz="1700" dirty="0"/>
              <a:t>Morelos: $560,187</a:t>
            </a:r>
          </a:p>
          <a:p>
            <a:r>
              <a:rPr lang="es-MX" sz="1700" dirty="0"/>
              <a:t>Nayarit: $336,112</a:t>
            </a:r>
          </a:p>
          <a:p>
            <a:r>
              <a:rPr lang="es-MX" sz="1700" dirty="0" smtClean="0"/>
              <a:t>Nuevo León: $1,344,448</a:t>
            </a:r>
          </a:p>
          <a:p>
            <a:r>
              <a:rPr lang="es-MX" sz="1700" dirty="0" smtClean="0"/>
              <a:t>Oaxaca: $1,232,411</a:t>
            </a:r>
          </a:p>
          <a:p>
            <a:r>
              <a:rPr lang="es-MX" sz="1700" dirty="0" smtClean="0"/>
              <a:t>Puebla: $1,792,598</a:t>
            </a:r>
          </a:p>
          <a:p>
            <a:r>
              <a:rPr lang="es-MX" sz="1700" dirty="0" smtClean="0"/>
              <a:t>Querétaro: $448,149</a:t>
            </a:r>
          </a:p>
          <a:p>
            <a:r>
              <a:rPr lang="es-MX" sz="1700" dirty="0" smtClean="0"/>
              <a:t>Quintana Roo: $336,112</a:t>
            </a:r>
          </a:p>
          <a:p>
            <a:r>
              <a:rPr lang="es-MX" sz="1700" dirty="0" smtClean="0"/>
              <a:t>San Luis Potosí: $784,262</a:t>
            </a:r>
          </a:p>
          <a:p>
            <a:r>
              <a:rPr lang="es-MX" sz="1700" dirty="0" smtClean="0"/>
              <a:t>Sinaloa: $896,299</a:t>
            </a:r>
          </a:p>
          <a:p>
            <a:r>
              <a:rPr lang="es-MX" sz="1700" dirty="0" smtClean="0"/>
              <a:t>Sonora: $784,262</a:t>
            </a:r>
          </a:p>
          <a:p>
            <a:r>
              <a:rPr lang="es-MX" sz="1700" dirty="0" smtClean="0"/>
              <a:t>Tabasco: $672,224</a:t>
            </a:r>
          </a:p>
          <a:p>
            <a:r>
              <a:rPr lang="es-MX" sz="1700" dirty="0" smtClean="0"/>
              <a:t>Tamaulipas: $896,299</a:t>
            </a:r>
          </a:p>
          <a:p>
            <a:r>
              <a:rPr lang="es-MX" sz="1700" dirty="0" smtClean="0"/>
              <a:t>Tlaxcala: $336,112</a:t>
            </a:r>
          </a:p>
          <a:p>
            <a:r>
              <a:rPr lang="es-MX" sz="1700" dirty="0" smtClean="0"/>
              <a:t>Veracruz: $2,240,747</a:t>
            </a:r>
          </a:p>
          <a:p>
            <a:r>
              <a:rPr lang="es-MX" sz="1700" dirty="0" smtClean="0"/>
              <a:t>Yucatán: $560,187</a:t>
            </a:r>
          </a:p>
          <a:p>
            <a:r>
              <a:rPr lang="es-MX" sz="1700" dirty="0" smtClean="0"/>
              <a:t>Zacatecas: $448,149</a:t>
            </a:r>
            <a:endParaRPr lang="es-MX" sz="1700" dirty="0"/>
          </a:p>
        </p:txBody>
      </p:sp>
    </p:spTree>
    <p:extLst>
      <p:ext uri="{BB962C8B-B14F-4D97-AF65-F5344CB8AC3E}">
        <p14:creationId xmlns:p14="http://schemas.microsoft.com/office/powerpoint/2010/main" val="41108921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MX" sz="2600" dirty="0" smtClean="0"/>
              <a:t>Fechas de postulación a candidaturas independientes</a:t>
            </a:r>
            <a:endParaRPr lang="es-MX" sz="2600" dirty="0"/>
          </a:p>
        </p:txBody>
      </p:sp>
      <p:sp>
        <p:nvSpPr>
          <p:cNvPr id="3" name="Marcador de contenido 2"/>
          <p:cNvSpPr>
            <a:spLocks noGrp="1"/>
          </p:cNvSpPr>
          <p:nvPr>
            <p:ph sz="quarter" idx="1"/>
          </p:nvPr>
        </p:nvSpPr>
        <p:spPr/>
        <p:txBody>
          <a:bodyPr>
            <a:normAutofit/>
          </a:bodyPr>
          <a:lstStyle/>
          <a:p>
            <a:r>
              <a:rPr lang="es-MX" sz="1600" dirty="0" smtClean="0"/>
              <a:t>Las ciudadanas y ciudadanos interesados en postularse debe hacerlo del conocimiento del INE a partir del 11 de septiembre de 2017, conforme a lo siguiente:</a:t>
            </a:r>
          </a:p>
          <a:p>
            <a:pPr lvl="1"/>
            <a:endParaRPr lang="es-MX" sz="1500" dirty="0" smtClean="0"/>
          </a:p>
          <a:p>
            <a:pPr lvl="2"/>
            <a:r>
              <a:rPr lang="es-MX" sz="1300" dirty="0" smtClean="0"/>
              <a:t>Presidente ante la Secretaría Ejecutiva, a más tardar el 8 de octubre de 2017</a:t>
            </a:r>
          </a:p>
          <a:p>
            <a:pPr lvl="2"/>
            <a:r>
              <a:rPr lang="es-MX" sz="1300" dirty="0" smtClean="0"/>
              <a:t>Senador ante Vocalía Ejecutiva correspondiente, a más tardar el 9 de octubre de 2017</a:t>
            </a:r>
          </a:p>
          <a:p>
            <a:pPr lvl="2"/>
            <a:r>
              <a:rPr lang="es-MX" sz="1300" dirty="0" smtClean="0"/>
              <a:t>Diputado ante Vocalía Ejecutiva Distrital, a más tardar el 4 de octubre de 2017</a:t>
            </a:r>
          </a:p>
          <a:p>
            <a:pPr lvl="2"/>
            <a:endParaRPr lang="es-MX" sz="1300" dirty="0"/>
          </a:p>
          <a:p>
            <a:r>
              <a:rPr lang="es-MX" sz="1600" dirty="0" smtClean="0"/>
              <a:t>De resultar procedente la manifestación de intención, la entrega de constancias se hará:</a:t>
            </a:r>
          </a:p>
          <a:p>
            <a:pPr lvl="1"/>
            <a:endParaRPr lang="es-MX" sz="1100" dirty="0"/>
          </a:p>
          <a:p>
            <a:pPr lvl="2"/>
            <a:r>
              <a:rPr lang="es-MX" sz="1300" dirty="0" smtClean="0">
                <a:solidFill>
                  <a:schemeClr val="tx1"/>
                </a:solidFill>
              </a:rPr>
              <a:t>Presidente: 9 de octubre de 2017 o a más tardar 13 de octubre si hay requerimiento</a:t>
            </a:r>
          </a:p>
          <a:p>
            <a:pPr lvl="2"/>
            <a:r>
              <a:rPr lang="es-MX" sz="1300" dirty="0" smtClean="0"/>
              <a:t>Senador: 10 de octubre o a más tardar 14 de octubre si hay requerimiento</a:t>
            </a:r>
          </a:p>
          <a:p>
            <a:pPr lvl="2"/>
            <a:r>
              <a:rPr lang="es-MX" sz="1300" dirty="0" smtClean="0">
                <a:solidFill>
                  <a:schemeClr val="tx1"/>
                </a:solidFill>
              </a:rPr>
              <a:t>Diputado: 5 de octubre o a más tardar 11 de octubre si hay requerimiento</a:t>
            </a:r>
          </a:p>
          <a:p>
            <a:pPr lvl="2"/>
            <a:endParaRPr lang="es-MX" sz="1300" dirty="0"/>
          </a:p>
          <a:p>
            <a:r>
              <a:rPr lang="es-MX" sz="1600" dirty="0" smtClean="0"/>
              <a:t>Fecha límite para recabar apoyo ciudadano:</a:t>
            </a:r>
          </a:p>
          <a:p>
            <a:endParaRPr lang="es-MX" sz="1600" dirty="0"/>
          </a:p>
          <a:p>
            <a:pPr lvl="2"/>
            <a:r>
              <a:rPr lang="es-MX" sz="1300" dirty="0" smtClean="0"/>
              <a:t>Presidente: 6 de febrero 2018</a:t>
            </a:r>
          </a:p>
          <a:p>
            <a:pPr lvl="2"/>
            <a:r>
              <a:rPr lang="es-MX" sz="1300" dirty="0" smtClean="0"/>
              <a:t>Senador: 8 de enero 2018</a:t>
            </a:r>
          </a:p>
          <a:p>
            <a:pPr lvl="2"/>
            <a:r>
              <a:rPr lang="es-MX" sz="1300" dirty="0" smtClean="0"/>
              <a:t>Diputado: 4 de diciembre 2018</a:t>
            </a:r>
            <a:r>
              <a:rPr lang="es-MX" sz="900" dirty="0" smtClean="0"/>
              <a:t>	</a:t>
            </a:r>
            <a:endParaRPr lang="es-MX" sz="900" dirty="0"/>
          </a:p>
        </p:txBody>
      </p:sp>
    </p:spTree>
    <p:extLst>
      <p:ext uri="{BB962C8B-B14F-4D97-AF65-F5344CB8AC3E}">
        <p14:creationId xmlns:p14="http://schemas.microsoft.com/office/powerpoint/2010/main" val="35092744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Precampaña y procesos internos</a:t>
            </a:r>
            <a:endParaRPr lang="es-MX" dirty="0"/>
          </a:p>
        </p:txBody>
      </p:sp>
      <p:sp>
        <p:nvSpPr>
          <p:cNvPr id="3" name="Marcador de contenido 2"/>
          <p:cNvSpPr>
            <a:spLocks noGrp="1"/>
          </p:cNvSpPr>
          <p:nvPr>
            <p:ph sz="quarter" idx="1"/>
          </p:nvPr>
        </p:nvSpPr>
        <p:spPr/>
        <p:txBody>
          <a:bodyPr>
            <a:normAutofit lnSpcReduction="10000"/>
          </a:bodyPr>
          <a:lstStyle/>
          <a:p>
            <a:pPr algn="just"/>
            <a:r>
              <a:rPr lang="es-MX" sz="2000" dirty="0"/>
              <a:t>P</a:t>
            </a:r>
            <a:r>
              <a:rPr lang="es-MX" sz="2000" dirty="0" smtClean="0"/>
              <a:t>recampaña es  el conjunto de actos que realizan los partidos políticos, sus militantes y los precandidatos a candidaturas a cargos de elección popular debidamente registrados por cada partidos (art. 227.1 LEGIPE).</a:t>
            </a:r>
          </a:p>
          <a:p>
            <a:endParaRPr lang="es-MX" sz="2000" dirty="0"/>
          </a:p>
          <a:p>
            <a:pPr algn="just"/>
            <a:r>
              <a:rPr lang="es-MX" sz="2000" dirty="0" smtClean="0"/>
              <a:t>Son actos de precampaña, las reuniones públicas, asambleas, marchas y en general aquellos en que los precandidatos a una candidatura se dirigen a los afiliados, simpatizantes o al electorado en general, con el objetivo de obtener su respaldo para ser postulado como candidato a un cargo de elección popular (art. 227.2. LEGIPE).</a:t>
            </a:r>
          </a:p>
          <a:p>
            <a:pPr algn="just"/>
            <a:endParaRPr lang="es-MX" sz="2000" dirty="0"/>
          </a:p>
          <a:p>
            <a:pPr algn="just"/>
            <a:r>
              <a:rPr lang="es-MX" sz="2000" dirty="0" smtClean="0"/>
              <a:t>Durante los procesos que se renueven titular del Poder Ejecutivo y las dos Cámaras, las precampañas iniciarán la tercera semana de noviembre del año previo a la elección. Durarán máximo 60 días (art. 226.2.a) LEGIPE).</a:t>
            </a:r>
            <a:endParaRPr lang="es-MX" sz="2000" dirty="0"/>
          </a:p>
        </p:txBody>
      </p:sp>
    </p:spTree>
    <p:extLst>
      <p:ext uri="{BB962C8B-B14F-4D97-AF65-F5344CB8AC3E}">
        <p14:creationId xmlns:p14="http://schemas.microsoft.com/office/powerpoint/2010/main" val="31523426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smtClean="0"/>
              <a:t>Procesos internos de selección de candidaturas</a:t>
            </a:r>
            <a:endParaRPr lang="es-MX" dirty="0"/>
          </a:p>
        </p:txBody>
      </p:sp>
      <p:sp>
        <p:nvSpPr>
          <p:cNvPr id="3" name="Marcador de contenido 2"/>
          <p:cNvSpPr>
            <a:spLocks noGrp="1"/>
          </p:cNvSpPr>
          <p:nvPr>
            <p:ph sz="quarter" idx="1"/>
          </p:nvPr>
        </p:nvSpPr>
        <p:spPr/>
        <p:txBody>
          <a:bodyPr>
            <a:normAutofit/>
          </a:bodyPr>
          <a:lstStyle/>
          <a:p>
            <a:pPr algn="just"/>
            <a:r>
              <a:rPr lang="es-MX" sz="1800" dirty="0" smtClean="0"/>
              <a:t>Los procesos internos de selección de candidatos a cargos de elección popular son el conjunto de actividades que realizan los partidos y los aspirantes a dichos cargos, de conformidad con la ley y sus disposiciones internas, que aprueben los órganos de dirección partidarios (art. 226.1. LEGIPE).</a:t>
            </a:r>
          </a:p>
          <a:p>
            <a:pPr algn="just"/>
            <a:endParaRPr lang="es-MX" sz="1800" dirty="0" smtClean="0"/>
          </a:p>
          <a:p>
            <a:pPr algn="just"/>
            <a:r>
              <a:rPr lang="es-MX" sz="1800" dirty="0" smtClean="0"/>
              <a:t>Al menos 30 días antes del inicio formal de los procesos referidos, cada partido determinará conforme a sus estatutos, cada partido determinará el proceso de selección, según el tipo de elección, y lo comunicará al CG del INE, dentro de las 72 horas siguientes señalando (art. 226.2. LEGIPE):</a:t>
            </a:r>
          </a:p>
          <a:p>
            <a:pPr algn="just"/>
            <a:endParaRPr lang="es-MX" sz="1400" dirty="0"/>
          </a:p>
          <a:p>
            <a:pPr lvl="2" algn="just"/>
            <a:r>
              <a:rPr lang="es-MX" sz="1500" dirty="0" smtClean="0"/>
              <a:t>Fecha de inicio del proceso</a:t>
            </a:r>
          </a:p>
          <a:p>
            <a:pPr lvl="2" algn="just"/>
            <a:r>
              <a:rPr lang="es-MX" sz="1500" dirty="0" smtClean="0"/>
              <a:t>El método utilizado</a:t>
            </a:r>
          </a:p>
          <a:p>
            <a:pPr lvl="2" algn="just"/>
            <a:r>
              <a:rPr lang="es-MX" sz="1500" dirty="0" smtClean="0"/>
              <a:t>La fecha de expedición de la convocatoria</a:t>
            </a:r>
          </a:p>
          <a:p>
            <a:pPr lvl="2" algn="just"/>
            <a:r>
              <a:rPr lang="es-MX" sz="1500" dirty="0" smtClean="0"/>
              <a:t>Los plazos de cada fase dentro del procesos</a:t>
            </a:r>
          </a:p>
          <a:p>
            <a:pPr lvl="2" algn="just"/>
            <a:r>
              <a:rPr lang="es-MX" sz="1500" dirty="0" smtClean="0"/>
              <a:t>Órganos responsables de su conducción</a:t>
            </a:r>
          </a:p>
          <a:p>
            <a:pPr lvl="2" algn="just"/>
            <a:r>
              <a:rPr lang="es-MX" sz="1500" dirty="0" smtClean="0"/>
              <a:t>Fecha de celebración de la Asamblea respectiva</a:t>
            </a:r>
          </a:p>
          <a:p>
            <a:pPr lvl="2" algn="just"/>
            <a:endParaRPr lang="es-MX" sz="1400" dirty="0" smtClean="0"/>
          </a:p>
          <a:p>
            <a:pPr lvl="1" algn="just"/>
            <a:endParaRPr lang="es-MX" sz="1500" dirty="0"/>
          </a:p>
          <a:p>
            <a:pPr lvl="1" algn="just"/>
            <a:endParaRPr lang="es-MX" sz="1500" dirty="0"/>
          </a:p>
        </p:txBody>
      </p:sp>
    </p:spTree>
    <p:extLst>
      <p:ext uri="{BB962C8B-B14F-4D97-AF65-F5344CB8AC3E}">
        <p14:creationId xmlns:p14="http://schemas.microsoft.com/office/powerpoint/2010/main" val="37594344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Registro de candidaturas</a:t>
            </a:r>
            <a:endParaRPr lang="es-MX" dirty="0"/>
          </a:p>
        </p:txBody>
      </p:sp>
      <p:sp>
        <p:nvSpPr>
          <p:cNvPr id="3" name="Marcador de contenido 2"/>
          <p:cNvSpPr>
            <a:spLocks noGrp="1"/>
          </p:cNvSpPr>
          <p:nvPr>
            <p:ph sz="quarter" idx="1"/>
          </p:nvPr>
        </p:nvSpPr>
        <p:spPr/>
        <p:txBody>
          <a:bodyPr>
            <a:normAutofit/>
          </a:bodyPr>
          <a:lstStyle/>
          <a:p>
            <a:pPr algn="just"/>
            <a:r>
              <a:rPr lang="es-MX" sz="2200" dirty="0" smtClean="0"/>
              <a:t>Los partidos políticos tienen derecho a solicitar el registro de candidatos a cargos de elección popular, sin perjuicio de las candidaturas independientes (art. 232.1. LEGIPE)</a:t>
            </a:r>
          </a:p>
          <a:p>
            <a:pPr algn="just"/>
            <a:endParaRPr lang="es-MX" sz="2200" dirty="0" smtClean="0"/>
          </a:p>
          <a:p>
            <a:pPr algn="just"/>
            <a:r>
              <a:rPr lang="es-MX" sz="2200" dirty="0" smtClean="0"/>
              <a:t>Las candidaturas a diputados y senadores de MR y RP se registrarán por fórmulas de propietario y suplente, del mismo género, que serán consideradas individualmente, salva para efectos de la votación (art. 232.2. LEGIPE)</a:t>
            </a:r>
          </a:p>
          <a:p>
            <a:pPr algn="just"/>
            <a:endParaRPr lang="es-MX" sz="2200" dirty="0" smtClean="0"/>
          </a:p>
          <a:p>
            <a:pPr algn="just"/>
            <a:r>
              <a:rPr lang="es-MX" sz="2200" dirty="0" smtClean="0"/>
              <a:t>Los partidos promoverán y garantizarán la paridad de género en la postulación de candidatos (232.3. LEGIPE).</a:t>
            </a:r>
          </a:p>
          <a:p>
            <a:pPr algn="just"/>
            <a:endParaRPr lang="es-MX" dirty="0"/>
          </a:p>
        </p:txBody>
      </p:sp>
    </p:spTree>
    <p:extLst>
      <p:ext uri="{BB962C8B-B14F-4D97-AF65-F5344CB8AC3E}">
        <p14:creationId xmlns:p14="http://schemas.microsoft.com/office/powerpoint/2010/main" val="18599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ctr"/>
            <a:r>
              <a:rPr lang="es-MX" dirty="0" smtClean="0"/>
              <a:t>Concepto legal</a:t>
            </a:r>
            <a:endParaRPr lang="es-MX" dirty="0"/>
          </a:p>
        </p:txBody>
      </p:sp>
      <p:sp>
        <p:nvSpPr>
          <p:cNvPr id="3" name="Marcador de texto 2"/>
          <p:cNvSpPr>
            <a:spLocks noGrp="1"/>
          </p:cNvSpPr>
          <p:nvPr>
            <p:ph type="body" sz="half" idx="3"/>
          </p:nvPr>
        </p:nvSpPr>
        <p:spPr/>
        <p:txBody>
          <a:bodyPr/>
          <a:lstStyle/>
          <a:p>
            <a:pPr algn="ctr"/>
            <a:r>
              <a:rPr lang="es-MX" dirty="0" smtClean="0"/>
              <a:t>Temporalidad</a:t>
            </a:r>
            <a:endParaRPr lang="es-MX" dirty="0"/>
          </a:p>
        </p:txBody>
      </p:sp>
      <p:sp>
        <p:nvSpPr>
          <p:cNvPr id="4" name="Marcador de contenido 3"/>
          <p:cNvSpPr>
            <a:spLocks noGrp="1"/>
          </p:cNvSpPr>
          <p:nvPr>
            <p:ph sz="quarter" idx="2"/>
          </p:nvPr>
        </p:nvSpPr>
        <p:spPr/>
        <p:txBody>
          <a:bodyPr>
            <a:normAutofit fontScale="70000" lnSpcReduction="20000"/>
          </a:bodyPr>
          <a:lstStyle/>
          <a:p>
            <a:pPr algn="just"/>
            <a:r>
              <a:rPr lang="es-MX" dirty="0"/>
              <a:t>E</a:t>
            </a:r>
            <a:r>
              <a:rPr lang="es-MX" dirty="0" smtClean="0"/>
              <a:t>s </a:t>
            </a:r>
            <a:r>
              <a:rPr lang="es-MX" dirty="0"/>
              <a:t>el conjunto de actos ordenados por la Constitución y la ley, realizados por las autoridades electorales, los partidos políticos nacionales y los ciudadanos, que tiene por objeto la renovación periódica de los integrantes de los Poderes Legislativo y Ejecutivo tanto federal como de las entidades federativas, los integrantes de los ayuntamientos en los estados de la República y los jefes delegacionales en el Distrito Federal (art. 207.1. LEGIPE). </a:t>
            </a:r>
          </a:p>
          <a:p>
            <a:endParaRPr lang="es-MX" dirty="0"/>
          </a:p>
        </p:txBody>
      </p:sp>
      <p:sp>
        <p:nvSpPr>
          <p:cNvPr id="5" name="Marcador de contenido 4"/>
          <p:cNvSpPr>
            <a:spLocks noGrp="1"/>
          </p:cNvSpPr>
          <p:nvPr>
            <p:ph sz="quarter" idx="4"/>
          </p:nvPr>
        </p:nvSpPr>
        <p:spPr/>
        <p:txBody>
          <a:bodyPr>
            <a:normAutofit fontScale="85000" lnSpcReduction="20000"/>
          </a:bodyPr>
          <a:lstStyle/>
          <a:p>
            <a:pPr algn="just"/>
            <a:r>
              <a:rPr lang="es-MX" dirty="0" smtClean="0"/>
              <a:t>Inicia en </a:t>
            </a:r>
            <a:r>
              <a:rPr lang="es-MX" dirty="0"/>
              <a:t>septiembre del año </a:t>
            </a:r>
            <a:r>
              <a:rPr lang="es-MX" dirty="0" smtClean="0"/>
              <a:t>previo a </a:t>
            </a:r>
            <a:r>
              <a:rPr lang="es-MX" dirty="0"/>
              <a:t>la elección y concluye con el dictamen y declaración de validez de la elección de Presidente. La conclusión será una vez que el TEPJF haya resuelto el último medio de impugnación o haya constancia de que no se presentó ninguno (art. 225.1. LEGIPE).</a:t>
            </a:r>
          </a:p>
          <a:p>
            <a:endParaRPr lang="es-MX" dirty="0"/>
          </a:p>
        </p:txBody>
      </p:sp>
      <p:sp>
        <p:nvSpPr>
          <p:cNvPr id="6" name="Título 5"/>
          <p:cNvSpPr>
            <a:spLocks noGrp="1"/>
          </p:cNvSpPr>
          <p:nvPr>
            <p:ph type="title"/>
          </p:nvPr>
        </p:nvSpPr>
        <p:spPr/>
        <p:txBody>
          <a:bodyPr/>
          <a:lstStyle/>
          <a:p>
            <a:r>
              <a:rPr lang="es-MX" dirty="0" smtClean="0"/>
              <a:t>Proceso electoral</a:t>
            </a:r>
            <a:endParaRPr lang="es-MX" dirty="0"/>
          </a:p>
        </p:txBody>
      </p:sp>
    </p:spTree>
    <p:extLst>
      <p:ext uri="{BB962C8B-B14F-4D97-AF65-F5344CB8AC3E}">
        <p14:creationId xmlns:p14="http://schemas.microsoft.com/office/powerpoint/2010/main" val="4969086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Registro de candidaturas: reglas de género</a:t>
            </a:r>
            <a:endParaRPr lang="es-MX" dirty="0"/>
          </a:p>
        </p:txBody>
      </p:sp>
      <p:sp>
        <p:nvSpPr>
          <p:cNvPr id="3" name="Marcador de contenido 2"/>
          <p:cNvSpPr>
            <a:spLocks noGrp="1"/>
          </p:cNvSpPr>
          <p:nvPr>
            <p:ph sz="quarter" idx="1"/>
          </p:nvPr>
        </p:nvSpPr>
        <p:spPr/>
        <p:txBody>
          <a:bodyPr>
            <a:normAutofit fontScale="77500" lnSpcReduction="20000"/>
          </a:bodyPr>
          <a:lstStyle/>
          <a:p>
            <a:pPr algn="just"/>
            <a:endParaRPr lang="es-MX" sz="2100" dirty="0" smtClean="0"/>
          </a:p>
          <a:p>
            <a:pPr algn="just"/>
            <a:r>
              <a:rPr lang="es-MX" sz="2100" dirty="0" smtClean="0"/>
              <a:t>Mediante </a:t>
            </a:r>
            <a:r>
              <a:rPr lang="es-MX" sz="2100" dirty="0"/>
              <a:t>la jurisprudencia 6/2015, la Sala Superior manifestó que la </a:t>
            </a:r>
            <a:r>
              <a:rPr lang="es-MX" sz="2100" b="1" dirty="0"/>
              <a:t>paridad de género debe observarse en la postulación de candidaturas</a:t>
            </a:r>
            <a:r>
              <a:rPr lang="es-MX" sz="2100" dirty="0"/>
              <a:t> </a:t>
            </a:r>
            <a:r>
              <a:rPr lang="es-MX" sz="2100" b="1" dirty="0"/>
              <a:t>para la integración de órganos de representación popular, federales, estatales y municipales</a:t>
            </a:r>
            <a:r>
              <a:rPr lang="es-MX" sz="2100" dirty="0"/>
              <a:t>, ello en virtud de que la normativa nacional e internacional aplicable “pone de manifiesto que la postulación paritaria de candidaturas está encaminada a generar de manera efectiva el acceso al ejercicio del poder público de ambos géneros, en auténticas condiciones de igualdad</a:t>
            </a:r>
            <a:r>
              <a:rPr lang="es-MX" sz="2100" dirty="0" smtClean="0"/>
              <a:t>.</a:t>
            </a:r>
          </a:p>
          <a:p>
            <a:pPr algn="just"/>
            <a:endParaRPr lang="es-MX" sz="2100" dirty="0" smtClean="0"/>
          </a:p>
          <a:p>
            <a:pPr algn="just"/>
            <a:r>
              <a:rPr lang="es-MX" sz="2100" dirty="0"/>
              <a:t>E</a:t>
            </a:r>
            <a:r>
              <a:rPr lang="es-MX" sz="2100" dirty="0" smtClean="0"/>
              <a:t>n </a:t>
            </a:r>
            <a:r>
              <a:rPr lang="es-MX" sz="2100" dirty="0"/>
              <a:t>la vertiente de su protección, la Sala Superior, mediante la jurisprudencia 8/2015, ha señalado que </a:t>
            </a:r>
            <a:r>
              <a:rPr lang="es-MX" sz="2100" b="1" dirty="0"/>
              <a:t>las mujeres tienen interés legítimo para solicitar la tutela del principio constitucional de paridad de género</a:t>
            </a:r>
            <a:r>
              <a:rPr lang="es-MX" sz="2100" dirty="0"/>
              <a:t>, en la postulación de candidaturas a cargos de elección popular. Por ello, “</a:t>
            </a:r>
            <a:r>
              <a:rPr lang="es-ES_tradnl" sz="2100" dirty="0"/>
              <a:t>cuando se trata de impugnaciones relacionadas con medidas vinculadas al derecho fundamental de paridad de género cualquiera de ellas cuenta con interés legítimo para solicitar su tutela. Esto debido a que la paridad de género produce un impacto colateral en la esfera jurídica de las mujeres, ello genera el interés legítimo para acudir a juicio, tomando en cuenta, en primer lugar, su pertenencia al grupo colectivo a favor del cual se pretende la instauración de la medida alegada; y en segundo, el perjuicio real y actual que genera en las mujeres al pertenecer al grupo que histórica y estructuralmente ha sido objeto de discriminación, incluso cuando la norma no confiere un derecho subjetivo o la potestad directa de reclamarlo”.</a:t>
            </a:r>
            <a:endParaRPr lang="es-MX" sz="2100" dirty="0"/>
          </a:p>
          <a:p>
            <a:pPr algn="just"/>
            <a:endParaRPr lang="es-MX" sz="2000" dirty="0"/>
          </a:p>
        </p:txBody>
      </p:sp>
    </p:spTree>
    <p:extLst>
      <p:ext uri="{BB962C8B-B14F-4D97-AF65-F5344CB8AC3E}">
        <p14:creationId xmlns:p14="http://schemas.microsoft.com/office/powerpoint/2010/main" val="22927394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Registro de candidaturas: reglas de género</a:t>
            </a:r>
            <a:endParaRPr lang="es-MX" dirty="0"/>
          </a:p>
        </p:txBody>
      </p:sp>
      <p:sp>
        <p:nvSpPr>
          <p:cNvPr id="3" name="Marcador de contenido 2"/>
          <p:cNvSpPr>
            <a:spLocks noGrp="1"/>
          </p:cNvSpPr>
          <p:nvPr>
            <p:ph sz="quarter" idx="1"/>
          </p:nvPr>
        </p:nvSpPr>
        <p:spPr/>
        <p:txBody>
          <a:bodyPr>
            <a:normAutofit fontScale="47500" lnSpcReduction="20000"/>
          </a:bodyPr>
          <a:lstStyle/>
          <a:p>
            <a:pPr algn="just"/>
            <a:endParaRPr lang="es-MX" sz="3600" dirty="0" smtClean="0"/>
          </a:p>
          <a:p>
            <a:pPr algn="just"/>
            <a:r>
              <a:rPr lang="es-MX" sz="3600" dirty="0" smtClean="0"/>
              <a:t>Finalmente</a:t>
            </a:r>
            <a:r>
              <a:rPr lang="es-MX" sz="3600" dirty="0"/>
              <a:t>, la Sala Superior, mediante la jurisprudencia 36/2015 ha dispuesto que </a:t>
            </a:r>
            <a:r>
              <a:rPr lang="es-MX" sz="3600" b="1" dirty="0"/>
              <a:t>la paridad de género debe considerarse como supuesto de modificación del orden de prelación de la lista de candidaturas registradas de representación proporcional</a:t>
            </a:r>
            <a:r>
              <a:rPr lang="es-MX" sz="3600" dirty="0"/>
              <a:t>. De esta forma, “</a:t>
            </a:r>
            <a:r>
              <a:rPr lang="es-ES_tradnl" sz="3600" dirty="0"/>
              <a:t>por regla general, para la asignación de cargos de representación proporcional debe respetarse el orden de prelación de la lista de candidaturas registrada. Si al considerarse ese orden se advierte que algún género se encuentra </a:t>
            </a:r>
            <a:r>
              <a:rPr lang="es-ES_tradnl" sz="3600" dirty="0" err="1"/>
              <a:t>subrrepresentado</a:t>
            </a:r>
            <a:r>
              <a:rPr lang="es-ES_tradnl" sz="3600" dirty="0"/>
              <a:t>, la autoridad podrá establecer medidas tendentes a la paridad siempre que no afecte de manera desproporcionada otros principios rectores de la materia electoral, para lo cual deberá atender a criterios objetivos con los cuales se armonicen los principios de paridad, alternancia de género, igualdad sustantiva y no discriminación, así como el de </a:t>
            </a:r>
            <a:r>
              <a:rPr lang="es-ES_tradnl" sz="3600" dirty="0" err="1"/>
              <a:t>autorganización</a:t>
            </a:r>
            <a:r>
              <a:rPr lang="es-ES_tradnl" sz="3600" dirty="0"/>
              <a:t> de los partidos y el principio democrático en sentido estricto, tomando en consideración que la paridad y la igualdad son principios establecidos y reconocidos en el ordenamiento jurídico, a los cuales debe darse vigencia a través de la aplicación de reglas, como la de alternancia, cuya aplicación no constituye condición necesaria para lograr la paridad, sino un medio para alcanzarla, por lo que debe aplicarse cuando las condiciones del caso y la legislación aplicable así lo dispongan para hacer efectivo ese principio”.</a:t>
            </a:r>
            <a:endParaRPr lang="es-MX" sz="3600" dirty="0"/>
          </a:p>
          <a:p>
            <a:endParaRPr lang="es-MX" dirty="0"/>
          </a:p>
        </p:txBody>
      </p:sp>
    </p:spTree>
    <p:extLst>
      <p:ext uri="{BB962C8B-B14F-4D97-AF65-F5344CB8AC3E}">
        <p14:creationId xmlns:p14="http://schemas.microsoft.com/office/powerpoint/2010/main" val="31595965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Registro de candidaturas</a:t>
            </a:r>
            <a:endParaRPr lang="es-MX" dirty="0"/>
          </a:p>
        </p:txBody>
      </p:sp>
      <p:sp>
        <p:nvSpPr>
          <p:cNvPr id="3" name="Marcador de contenido 2"/>
          <p:cNvSpPr>
            <a:spLocks noGrp="1"/>
          </p:cNvSpPr>
          <p:nvPr>
            <p:ph sz="quarter" idx="1"/>
          </p:nvPr>
        </p:nvSpPr>
        <p:spPr/>
        <p:txBody>
          <a:bodyPr/>
          <a:lstStyle/>
          <a:p>
            <a:pPr algn="just"/>
            <a:r>
              <a:rPr lang="es-MX" sz="1800" dirty="0" smtClean="0"/>
              <a:t>Para el registro de candidaturas a todos los cargos de elección popular, el partido debe presentar y obtener el registro de su plataforma electoral, que sostendrá a lo largo de la campaña (art. 236.1. LEGIPE).</a:t>
            </a:r>
          </a:p>
          <a:p>
            <a:pPr algn="just"/>
            <a:endParaRPr lang="es-MX" sz="1800" dirty="0" smtClean="0"/>
          </a:p>
          <a:p>
            <a:pPr algn="just"/>
            <a:r>
              <a:rPr lang="es-MX" sz="1800" dirty="0" smtClean="0"/>
              <a:t>La plataforma debe presentar al CG dentro de los primeros 15 días de enero del año de la elección. Se expedirá constancia de su registro (art. 237.2.LEGIPE).</a:t>
            </a:r>
          </a:p>
          <a:p>
            <a:pPr algn="just"/>
            <a:endParaRPr lang="es-MX" sz="1800" dirty="0"/>
          </a:p>
          <a:p>
            <a:pPr algn="just"/>
            <a:r>
              <a:rPr lang="es-MX" sz="1800" dirty="0" smtClean="0"/>
              <a:t>En el año en que se renueve titular del Poder Ejecutivo, el registro se realizará del 15 al 22 de febrero, por los siguientes órganos:</a:t>
            </a:r>
          </a:p>
          <a:p>
            <a:pPr algn="just"/>
            <a:endParaRPr lang="es-MX" sz="1800" dirty="0"/>
          </a:p>
          <a:p>
            <a:pPr lvl="2" algn="just"/>
            <a:r>
              <a:rPr lang="es-MX" sz="1600" dirty="0" smtClean="0"/>
              <a:t>Candidatos a Diputados MR, por los Consejos Distritales</a:t>
            </a:r>
          </a:p>
          <a:p>
            <a:pPr lvl="2" algn="just"/>
            <a:r>
              <a:rPr lang="es-MX" sz="1600" dirty="0" smtClean="0"/>
              <a:t>Candidatos a Diputados por RP, por el CG del INE</a:t>
            </a:r>
          </a:p>
          <a:p>
            <a:pPr lvl="2" algn="just"/>
            <a:r>
              <a:rPr lang="es-MX" sz="1600" dirty="0" smtClean="0"/>
              <a:t>Candidatos a Senadores, por Consejos Locales</a:t>
            </a:r>
          </a:p>
          <a:p>
            <a:pPr lvl="2" algn="just"/>
            <a:r>
              <a:rPr lang="es-MX" sz="1600" dirty="0" smtClean="0"/>
              <a:t>Candidatos a Presidente, por el CG del INE</a:t>
            </a:r>
          </a:p>
          <a:p>
            <a:pPr lvl="1" algn="just"/>
            <a:endParaRPr lang="es-MX" sz="1500" dirty="0" smtClean="0"/>
          </a:p>
          <a:p>
            <a:pPr lvl="2" algn="just"/>
            <a:endParaRPr lang="es-MX" sz="1300" dirty="0"/>
          </a:p>
          <a:p>
            <a:pPr lvl="2" algn="just"/>
            <a:endParaRPr lang="es-MX" sz="1300" dirty="0" smtClean="0"/>
          </a:p>
          <a:p>
            <a:endParaRPr lang="es-MX" dirty="0"/>
          </a:p>
        </p:txBody>
      </p:sp>
    </p:spTree>
    <p:extLst>
      <p:ext uri="{BB962C8B-B14F-4D97-AF65-F5344CB8AC3E}">
        <p14:creationId xmlns:p14="http://schemas.microsoft.com/office/powerpoint/2010/main" val="35589237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Campaña Electoral</a:t>
            </a:r>
            <a:endParaRPr lang="es-MX" dirty="0"/>
          </a:p>
        </p:txBody>
      </p:sp>
      <p:sp>
        <p:nvSpPr>
          <p:cNvPr id="3" name="Marcador de contenido 2"/>
          <p:cNvSpPr>
            <a:spLocks noGrp="1"/>
          </p:cNvSpPr>
          <p:nvPr>
            <p:ph sz="quarter" idx="1"/>
          </p:nvPr>
        </p:nvSpPr>
        <p:spPr/>
        <p:txBody>
          <a:bodyPr>
            <a:normAutofit lnSpcReduction="10000"/>
          </a:bodyPr>
          <a:lstStyle/>
          <a:p>
            <a:endParaRPr lang="es-MX" dirty="0" smtClean="0"/>
          </a:p>
          <a:p>
            <a:pPr algn="just"/>
            <a:r>
              <a:rPr lang="es-MX" dirty="0" smtClean="0"/>
              <a:t>Es el conjunto de actividades llevadas a cabo por los partidos políticos nacionales, las coaliciones y los candidatos registrados para la obtención del voto (art. 242.1. LEGIPE).</a:t>
            </a:r>
          </a:p>
          <a:p>
            <a:pPr algn="just"/>
            <a:endParaRPr lang="es-MX" dirty="0"/>
          </a:p>
          <a:p>
            <a:pPr algn="just"/>
            <a:r>
              <a:rPr lang="es-MX" dirty="0" smtClean="0"/>
              <a:t>Actos de campaña son las reuniones públicas, asambleas, marchas y en general aquéllos en que los candidatos o voceros de los partidos políticos se dirigen al electorado para promover sus candidaturas (art. 242.2 LEGIPE).</a:t>
            </a:r>
          </a:p>
        </p:txBody>
      </p:sp>
    </p:spTree>
    <p:extLst>
      <p:ext uri="{BB962C8B-B14F-4D97-AF65-F5344CB8AC3E}">
        <p14:creationId xmlns:p14="http://schemas.microsoft.com/office/powerpoint/2010/main" val="28585289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39551" y="2708920"/>
            <a:ext cx="8064897" cy="1077218"/>
          </a:xfrm>
          <a:prstGeom prst="rect">
            <a:avLst/>
          </a:prstGeom>
        </p:spPr>
        <p:txBody>
          <a:bodyPr wrap="square">
            <a:spAutoFit/>
          </a:bodyPr>
          <a:lstStyle/>
          <a:p>
            <a:pPr algn="ctr"/>
            <a:r>
              <a:rPr lang="es-MX" sz="3200" dirty="0" smtClean="0">
                <a:solidFill>
                  <a:schemeClr val="accent1"/>
                </a:solidFill>
              </a:rPr>
              <a:t>Difusión de propaganda en precampaña, campaña e </a:t>
            </a:r>
            <a:r>
              <a:rPr lang="es-MX" sz="3200" dirty="0" err="1" smtClean="0">
                <a:solidFill>
                  <a:schemeClr val="accent1"/>
                </a:solidFill>
              </a:rPr>
              <a:t>intercamapaña</a:t>
            </a:r>
            <a:endParaRPr lang="es-MX" sz="3200" dirty="0">
              <a:solidFill>
                <a:schemeClr val="accent1"/>
              </a:solidFill>
            </a:endParaRPr>
          </a:p>
        </p:txBody>
      </p:sp>
    </p:spTree>
    <p:extLst>
      <p:ext uri="{BB962C8B-B14F-4D97-AF65-F5344CB8AC3E}">
        <p14:creationId xmlns:p14="http://schemas.microsoft.com/office/powerpoint/2010/main" val="2246206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ctr"/>
            <a:r>
              <a:rPr lang="es-MX" dirty="0" smtClean="0"/>
              <a:t>Concepto legal</a:t>
            </a:r>
            <a:endParaRPr lang="es-MX" dirty="0"/>
          </a:p>
        </p:txBody>
      </p:sp>
      <p:sp>
        <p:nvSpPr>
          <p:cNvPr id="3" name="Marcador de texto 2"/>
          <p:cNvSpPr>
            <a:spLocks noGrp="1"/>
          </p:cNvSpPr>
          <p:nvPr>
            <p:ph type="body" sz="half" idx="3"/>
          </p:nvPr>
        </p:nvSpPr>
        <p:spPr/>
        <p:txBody>
          <a:bodyPr/>
          <a:lstStyle/>
          <a:p>
            <a:pPr algn="ctr"/>
            <a:r>
              <a:rPr lang="es-MX" dirty="0" smtClean="0"/>
              <a:t>Finalidad</a:t>
            </a:r>
            <a:endParaRPr lang="es-MX" dirty="0"/>
          </a:p>
        </p:txBody>
      </p:sp>
      <p:sp>
        <p:nvSpPr>
          <p:cNvPr id="4" name="Marcador de contenido 3"/>
          <p:cNvSpPr>
            <a:spLocks noGrp="1"/>
          </p:cNvSpPr>
          <p:nvPr>
            <p:ph sz="quarter" idx="2"/>
          </p:nvPr>
        </p:nvSpPr>
        <p:spPr>
          <a:xfrm>
            <a:off x="301752" y="2255520"/>
            <a:ext cx="4041648" cy="4034267"/>
          </a:xfrm>
        </p:spPr>
        <p:txBody>
          <a:bodyPr>
            <a:normAutofit fontScale="77500" lnSpcReduction="20000"/>
          </a:bodyPr>
          <a:lstStyle/>
          <a:p>
            <a:pPr algn="just"/>
            <a:endParaRPr lang="es-ES_tradnl" dirty="0" smtClean="0"/>
          </a:p>
          <a:p>
            <a:pPr algn="just"/>
            <a:r>
              <a:rPr lang="es-ES_tradnl" dirty="0" smtClean="0"/>
              <a:t>El </a:t>
            </a:r>
            <a:r>
              <a:rPr lang="es-ES_tradnl" dirty="0"/>
              <a:t>conjunto de escritos, publicaciones, imágenes, grabaciones, proyecciones y expresiones que durante la campaña electoral producen y difunden los partidos políticos, los candidatos registrados y sus simpatizantes, con el propósito de presentar ante la ciudadanía las candidaturas registradas” (artículo </a:t>
            </a:r>
            <a:r>
              <a:rPr lang="es-ES_tradnl" dirty="0" smtClean="0"/>
              <a:t>242.3. </a:t>
            </a:r>
            <a:r>
              <a:rPr lang="es-ES_tradnl" dirty="0"/>
              <a:t>LEGIPE).</a:t>
            </a:r>
            <a:endParaRPr lang="es-MX" dirty="0" smtClean="0"/>
          </a:p>
        </p:txBody>
      </p:sp>
      <p:sp>
        <p:nvSpPr>
          <p:cNvPr id="5" name="Marcador de contenido 4"/>
          <p:cNvSpPr>
            <a:spLocks noGrp="1"/>
          </p:cNvSpPr>
          <p:nvPr>
            <p:ph sz="quarter" idx="4"/>
          </p:nvPr>
        </p:nvSpPr>
        <p:spPr>
          <a:xfrm>
            <a:off x="4572000" y="2255520"/>
            <a:ext cx="4267200" cy="4125808"/>
          </a:xfrm>
        </p:spPr>
        <p:txBody>
          <a:bodyPr>
            <a:normAutofit fontScale="40000" lnSpcReduction="20000"/>
          </a:bodyPr>
          <a:lstStyle/>
          <a:p>
            <a:pPr algn="just"/>
            <a:endParaRPr lang="es-MX" dirty="0" smtClean="0"/>
          </a:p>
          <a:p>
            <a:pPr algn="just"/>
            <a:r>
              <a:rPr lang="es-MX" sz="3500" dirty="0"/>
              <a:t>O</a:t>
            </a:r>
            <a:r>
              <a:rPr lang="es-MX" sz="3500" dirty="0" smtClean="0"/>
              <a:t>btener </a:t>
            </a:r>
            <a:r>
              <a:rPr lang="es-MX" sz="3500" dirty="0"/>
              <a:t>el voto a favor de una propuesta política o desalentar otra preferencia. </a:t>
            </a:r>
            <a:endParaRPr lang="es-MX" sz="3500" dirty="0" smtClean="0"/>
          </a:p>
          <a:p>
            <a:pPr algn="just"/>
            <a:endParaRPr lang="es-MX" sz="3500" dirty="0"/>
          </a:p>
          <a:p>
            <a:pPr algn="just"/>
            <a:r>
              <a:rPr lang="es-MX" sz="3500" dirty="0"/>
              <a:t>S</a:t>
            </a:r>
            <a:r>
              <a:rPr lang="es-MX" sz="3500" dirty="0" smtClean="0"/>
              <a:t>e </a:t>
            </a:r>
            <a:r>
              <a:rPr lang="es-MX" sz="3500" dirty="0"/>
              <a:t>considera propaganda electoral a todo acto de difusión (escritos, publicaciones, imágenes, grabaciones, proyecciones y expresiones) que se realice en el marco de una campaña o precampaña comicial, </a:t>
            </a:r>
            <a:r>
              <a:rPr lang="es-MX" sz="3500" dirty="0" smtClean="0"/>
              <a:t>cuando </a:t>
            </a:r>
            <a:r>
              <a:rPr lang="es-MX" sz="3500" dirty="0"/>
              <a:t>en su difusión se muestre objetivamente que se efectúa también con la intención de presentar una candidatura ante la ciudadanía, </a:t>
            </a:r>
            <a:endParaRPr lang="es-MX" sz="3500" dirty="0" smtClean="0"/>
          </a:p>
          <a:p>
            <a:pPr algn="just"/>
            <a:endParaRPr lang="es-MX" sz="3500" dirty="0"/>
          </a:p>
          <a:p>
            <a:pPr algn="just"/>
            <a:r>
              <a:rPr lang="es-MX" sz="3500" dirty="0" smtClean="0"/>
              <a:t>por </a:t>
            </a:r>
            <a:r>
              <a:rPr lang="es-MX" sz="3500" dirty="0"/>
              <a:t>incluir signos, emblemas y expresiones que identifican a un candidato con un determinado partido político o coalición, aun cuando tales elementos se introduzcan en el mensaje de manera marginal o circunstancial, puesto que lo trascendente es que con ello se promociona una candidatura (Jurisprudencia 37/2010)</a:t>
            </a:r>
          </a:p>
          <a:p>
            <a:pPr algn="just"/>
            <a:endParaRPr lang="es-MX" dirty="0"/>
          </a:p>
        </p:txBody>
      </p:sp>
      <p:sp>
        <p:nvSpPr>
          <p:cNvPr id="6" name="Título 5"/>
          <p:cNvSpPr>
            <a:spLocks noGrp="1"/>
          </p:cNvSpPr>
          <p:nvPr>
            <p:ph type="title"/>
          </p:nvPr>
        </p:nvSpPr>
        <p:spPr>
          <a:xfrm>
            <a:off x="177609" y="116632"/>
            <a:ext cx="8656640" cy="1041608"/>
          </a:xfrm>
        </p:spPr>
        <p:txBody>
          <a:bodyPr>
            <a:normAutofit fontScale="90000"/>
          </a:bodyPr>
          <a:lstStyle/>
          <a:p>
            <a:pPr algn="just"/>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smtClean="0"/>
              <a:t/>
            </a:r>
            <a:br>
              <a:rPr lang="es-MX" dirty="0" smtClean="0"/>
            </a:br>
            <a:r>
              <a:rPr lang="es-MX" sz="3100" b="1" dirty="0" smtClean="0"/>
              <a:t>Concepto </a:t>
            </a:r>
            <a:r>
              <a:rPr lang="es-MX" sz="3100" b="1" dirty="0"/>
              <a:t>y finalidad de la propaganda político electoral</a:t>
            </a:r>
            <a:endParaRPr lang="es-MX" sz="3100" dirty="0"/>
          </a:p>
        </p:txBody>
      </p:sp>
    </p:spTree>
    <p:extLst>
      <p:ext uri="{BB962C8B-B14F-4D97-AF65-F5344CB8AC3E}">
        <p14:creationId xmlns:p14="http://schemas.microsoft.com/office/powerpoint/2010/main" val="2984493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ctr"/>
            <a:r>
              <a:rPr lang="es-MX" dirty="0" smtClean="0"/>
              <a:t>Propaganda electoral</a:t>
            </a:r>
            <a:endParaRPr lang="es-MX" dirty="0"/>
          </a:p>
        </p:txBody>
      </p:sp>
      <p:sp>
        <p:nvSpPr>
          <p:cNvPr id="3" name="Marcador de texto 2"/>
          <p:cNvSpPr>
            <a:spLocks noGrp="1"/>
          </p:cNvSpPr>
          <p:nvPr>
            <p:ph type="body" sz="half" idx="3"/>
          </p:nvPr>
        </p:nvSpPr>
        <p:spPr/>
        <p:txBody>
          <a:bodyPr/>
          <a:lstStyle/>
          <a:p>
            <a:pPr algn="ctr"/>
            <a:r>
              <a:rPr lang="es-MX" dirty="0" smtClean="0"/>
              <a:t>Propaganda política</a:t>
            </a:r>
            <a:endParaRPr lang="es-MX" dirty="0"/>
          </a:p>
        </p:txBody>
      </p:sp>
      <p:sp>
        <p:nvSpPr>
          <p:cNvPr id="4" name="Marcador de contenido 3"/>
          <p:cNvSpPr>
            <a:spLocks noGrp="1"/>
          </p:cNvSpPr>
          <p:nvPr>
            <p:ph sz="quarter" idx="2"/>
          </p:nvPr>
        </p:nvSpPr>
        <p:spPr/>
        <p:txBody>
          <a:bodyPr>
            <a:normAutofit fontScale="85000" lnSpcReduction="10000"/>
          </a:bodyPr>
          <a:lstStyle/>
          <a:p>
            <a:pPr algn="just"/>
            <a:r>
              <a:rPr lang="es-MX" sz="1400" dirty="0"/>
              <a:t>D</a:t>
            </a:r>
            <a:r>
              <a:rPr lang="es-MX" sz="1400" dirty="0" smtClean="0"/>
              <a:t>ebe </a:t>
            </a:r>
            <a:r>
              <a:rPr lang="es-MX" sz="1400" dirty="0"/>
              <a:t>propiciar la exposición, desarrollo y discusión ante el electorado de los programas y acciones fijados por los partidos políticos en sus documentos básicos y, particularmente, en la plataforma electoral, con miras a obtener el triunfo en el cargo de elección popular por el cual compitan</a:t>
            </a:r>
            <a:r>
              <a:rPr lang="es-MX" sz="1400" dirty="0" smtClean="0"/>
              <a:t>.</a:t>
            </a:r>
          </a:p>
          <a:p>
            <a:pPr algn="just"/>
            <a:endParaRPr lang="es-MX" sz="1400" dirty="0"/>
          </a:p>
          <a:p>
            <a:pPr algn="just"/>
            <a:r>
              <a:rPr lang="es-MX" sz="1400" dirty="0"/>
              <a:t>La manifestación de ideas, expresiones u opiniones que, apreciadas en su contexto, aporten elementos que permitan la formación de una opinión pública libre, la consolidación del sistema de partidos y el fomento de una auténtica cultura democrática, cuando tenga lugar entre los afiliados, militantes partidistas, candidatos o dirigentes y la ciudadanía en general, sin rebasar el derecho a la honra y dignidad reconocidos como derechos fundamentales. </a:t>
            </a:r>
          </a:p>
          <a:p>
            <a:pPr algn="just"/>
            <a:endParaRPr lang="es-MX" sz="1400" dirty="0"/>
          </a:p>
          <a:p>
            <a:pPr algn="just"/>
            <a:r>
              <a:rPr lang="es-MX" sz="1400" dirty="0"/>
              <a:t>La Sala Superior ha reconocido el criterio conforme al cual el discurso sobre candidatos a ocupar cargos públicos constituye un discurso especialmente protegido (SUP-RAP-323/2012).</a:t>
            </a:r>
          </a:p>
          <a:p>
            <a:endParaRPr lang="es-MX" dirty="0"/>
          </a:p>
        </p:txBody>
      </p:sp>
      <p:sp>
        <p:nvSpPr>
          <p:cNvPr id="5" name="Marcador de contenido 4"/>
          <p:cNvSpPr>
            <a:spLocks noGrp="1"/>
          </p:cNvSpPr>
          <p:nvPr>
            <p:ph sz="quarter" idx="4"/>
          </p:nvPr>
        </p:nvSpPr>
        <p:spPr/>
        <p:txBody>
          <a:bodyPr>
            <a:normAutofit fontScale="70000" lnSpcReduction="20000"/>
          </a:bodyPr>
          <a:lstStyle/>
          <a:p>
            <a:pPr algn="just"/>
            <a:r>
              <a:rPr lang="es-MX" dirty="0"/>
              <a:t>N</a:t>
            </a:r>
            <a:r>
              <a:rPr lang="es-MX" dirty="0" smtClean="0"/>
              <a:t>o </a:t>
            </a:r>
            <a:r>
              <a:rPr lang="es-MX" dirty="0"/>
              <a:t>tiene temporalidad </a:t>
            </a:r>
            <a:r>
              <a:rPr lang="es-MX" dirty="0" smtClean="0"/>
              <a:t>específica, </a:t>
            </a:r>
            <a:r>
              <a:rPr lang="es-MX" dirty="0"/>
              <a:t>tiene como finalidad la presentación de la ideología, principios, valores o programas de un partido político en general, para generar, transformar o confirmar opiniones a favor de ideas y creencias, o bien, realizar una invitación a los ciudadanos a formar parte del mismo, con el objeto de promover la participación del pueblo en la vida democrática del país o incrementar el número de sus afiliados (SUP-REP-18/2016)</a:t>
            </a:r>
          </a:p>
        </p:txBody>
      </p:sp>
      <p:sp>
        <p:nvSpPr>
          <p:cNvPr id="6" name="Título 5"/>
          <p:cNvSpPr>
            <a:spLocks noGrp="1"/>
          </p:cNvSpPr>
          <p:nvPr>
            <p:ph type="title"/>
          </p:nvPr>
        </p:nvSpPr>
        <p:spPr/>
        <p:txBody>
          <a:bodyPr/>
          <a:lstStyle/>
          <a:p>
            <a:r>
              <a:rPr lang="es-MX" dirty="0" smtClean="0"/>
              <a:t>Propaganda política y electoral: diferencias</a:t>
            </a:r>
            <a:endParaRPr lang="es-MX" dirty="0"/>
          </a:p>
        </p:txBody>
      </p:sp>
    </p:spTree>
    <p:extLst>
      <p:ext uri="{BB962C8B-B14F-4D97-AF65-F5344CB8AC3E}">
        <p14:creationId xmlns:p14="http://schemas.microsoft.com/office/powerpoint/2010/main" val="6894433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dirty="0"/>
              <a:t>Propaganda política y electoral</a:t>
            </a:r>
            <a:r>
              <a:rPr lang="es-MX" sz="3200" dirty="0" smtClean="0"/>
              <a:t>: similitudes</a:t>
            </a:r>
            <a:endParaRPr lang="es-MX" sz="3200" dirty="0"/>
          </a:p>
        </p:txBody>
      </p:sp>
      <p:sp>
        <p:nvSpPr>
          <p:cNvPr id="3" name="Marcador de contenido 2"/>
          <p:cNvSpPr>
            <a:spLocks noGrp="1"/>
          </p:cNvSpPr>
          <p:nvPr>
            <p:ph sz="quarter" idx="1"/>
          </p:nvPr>
        </p:nvSpPr>
        <p:spPr/>
        <p:txBody>
          <a:bodyPr>
            <a:normAutofit fontScale="92500" lnSpcReduction="10000"/>
          </a:bodyPr>
          <a:lstStyle/>
          <a:p>
            <a:pPr algn="just"/>
            <a:r>
              <a:rPr lang="es-MX" dirty="0"/>
              <a:t>L</a:t>
            </a:r>
            <a:r>
              <a:rPr lang="es-MX" dirty="0" smtClean="0"/>
              <a:t>a </a:t>
            </a:r>
            <a:r>
              <a:rPr lang="es-MX" dirty="0"/>
              <a:t>propaganda que se difunde en radio y televisión adquiere una relevancia especial por su impacto ante el electorado y el efecto que genera en el debate público, cuyo contenido muchas veces es reproducido y magnificado por otras vías como la internet o redes sociales. Al respecto la Sala Superior ha destacado que la propaganda que difundan los partidos en radio y televisión, dentro o fuera de un proceso electoral, debe sujetarse a los principios, valores e ideología política que postulan, respetar los límites a la libertad de expresión y tener por objeto la divulgación de su ideología, programas, principios e ideas, así como su plataforma electoral </a:t>
            </a:r>
            <a:r>
              <a:rPr lang="es-MX" dirty="0" smtClean="0"/>
              <a:t>(SUP-REP-18/2016).</a:t>
            </a:r>
            <a:endParaRPr lang="es-MX" dirty="0"/>
          </a:p>
        </p:txBody>
      </p:sp>
    </p:spTree>
    <p:extLst>
      <p:ext uri="{BB962C8B-B14F-4D97-AF65-F5344CB8AC3E}">
        <p14:creationId xmlns:p14="http://schemas.microsoft.com/office/powerpoint/2010/main" val="15962144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ctr"/>
            <a:r>
              <a:rPr lang="es-MX" dirty="0" smtClean="0"/>
              <a:t>Concepto legal</a:t>
            </a:r>
            <a:endParaRPr lang="es-MX" dirty="0"/>
          </a:p>
        </p:txBody>
      </p:sp>
      <p:sp>
        <p:nvSpPr>
          <p:cNvPr id="3" name="Marcador de texto 2"/>
          <p:cNvSpPr>
            <a:spLocks noGrp="1"/>
          </p:cNvSpPr>
          <p:nvPr>
            <p:ph type="body" sz="half" idx="3"/>
          </p:nvPr>
        </p:nvSpPr>
        <p:spPr/>
        <p:txBody>
          <a:bodyPr/>
          <a:lstStyle/>
          <a:p>
            <a:pPr algn="ctr"/>
            <a:r>
              <a:rPr lang="es-MX" dirty="0" smtClean="0"/>
              <a:t>Finalidad</a:t>
            </a:r>
            <a:endParaRPr lang="es-MX" dirty="0"/>
          </a:p>
        </p:txBody>
      </p:sp>
      <p:sp>
        <p:nvSpPr>
          <p:cNvPr id="4" name="Marcador de contenido 3"/>
          <p:cNvSpPr>
            <a:spLocks noGrp="1"/>
          </p:cNvSpPr>
          <p:nvPr>
            <p:ph sz="quarter" idx="2"/>
          </p:nvPr>
        </p:nvSpPr>
        <p:spPr>
          <a:xfrm>
            <a:off x="179512" y="2255521"/>
            <a:ext cx="4392488" cy="4144092"/>
          </a:xfrm>
        </p:spPr>
        <p:txBody>
          <a:bodyPr>
            <a:normAutofit fontScale="47500" lnSpcReduction="20000"/>
          </a:bodyPr>
          <a:lstStyle/>
          <a:p>
            <a:pPr algn="just"/>
            <a:endParaRPr lang="es-ES_tradnl" dirty="0" smtClean="0"/>
          </a:p>
          <a:p>
            <a:pPr algn="just"/>
            <a:r>
              <a:rPr lang="es-ES_tradnl" sz="2900" dirty="0" smtClean="0"/>
              <a:t>Conjunto </a:t>
            </a:r>
            <a:r>
              <a:rPr lang="es-ES_tradnl" sz="2900" dirty="0"/>
              <a:t>de “actos que realizan los partidos políticos, sus militantes y los precandidatos a candidaturas a cargos de elección popular debidamente registrados por cada partido”, como las “reuniones públicas, asambleas, marchas y en general aquéllos en que los precandidatos a una candidatura se dirigen a los afiliados, simpatizantes o al electorado en general, con el objetivo de obtener su respaldo para ser postulado como candidato a un cargo de elección popular</a:t>
            </a:r>
            <a:r>
              <a:rPr lang="es-ES_tradnl" sz="2900" dirty="0" smtClean="0"/>
              <a:t>”.</a:t>
            </a:r>
          </a:p>
          <a:p>
            <a:pPr algn="just"/>
            <a:endParaRPr lang="es-ES_tradnl" sz="2900" dirty="0" smtClean="0"/>
          </a:p>
          <a:p>
            <a:pPr algn="just"/>
            <a:r>
              <a:rPr lang="es-ES_tradnl" sz="2900" dirty="0" smtClean="0"/>
              <a:t>“el </a:t>
            </a:r>
            <a:r>
              <a:rPr lang="es-ES_tradnl" sz="2900" dirty="0"/>
              <a:t>conjunto de escritos, publicaciones, imágenes, grabaciones, proyecciones y expresiones que durante el periodo establecido por [la] Ley y el que señale la convocatoria respectiva difunden los precandidatos a candidaturas a cargos de elección popular con el propósito de dar a conocer sus propuestas. La propaganda de precampaña deberá señalar de manera expresa, por medios gráficos y auditivos, la calidad de precandidato de quien es promovido.”</a:t>
            </a:r>
            <a:r>
              <a:rPr lang="es-ES_tradnl" sz="2900" baseline="30000" dirty="0"/>
              <a:t> </a:t>
            </a:r>
            <a:r>
              <a:rPr lang="es-MX" sz="2900" dirty="0"/>
              <a:t> (art. 227 LEGIPE)</a:t>
            </a:r>
          </a:p>
        </p:txBody>
      </p:sp>
      <p:sp>
        <p:nvSpPr>
          <p:cNvPr id="5" name="Marcador de contenido 4"/>
          <p:cNvSpPr>
            <a:spLocks noGrp="1"/>
          </p:cNvSpPr>
          <p:nvPr>
            <p:ph sz="quarter" idx="4"/>
          </p:nvPr>
        </p:nvSpPr>
        <p:spPr>
          <a:xfrm>
            <a:off x="4572000" y="2255520"/>
            <a:ext cx="4392488" cy="4144092"/>
          </a:xfrm>
        </p:spPr>
        <p:txBody>
          <a:bodyPr>
            <a:normAutofit fontScale="62500" lnSpcReduction="20000"/>
          </a:bodyPr>
          <a:lstStyle/>
          <a:p>
            <a:pPr algn="just"/>
            <a:endParaRPr lang="es-MX" dirty="0" smtClean="0"/>
          </a:p>
          <a:p>
            <a:pPr marL="0" indent="0" algn="just">
              <a:buNone/>
            </a:pPr>
            <a:r>
              <a:rPr lang="es-MX" sz="3200" dirty="0" smtClean="0"/>
              <a:t>Abarca </a:t>
            </a:r>
            <a:r>
              <a:rPr lang="es-MX" sz="3200" dirty="0"/>
              <a:t>tres aspectos: </a:t>
            </a:r>
            <a:endParaRPr lang="es-MX" sz="3200" dirty="0" smtClean="0"/>
          </a:p>
          <a:p>
            <a:pPr algn="just"/>
            <a:endParaRPr lang="es-MX" sz="3200" dirty="0" smtClean="0"/>
          </a:p>
          <a:p>
            <a:pPr marL="0" indent="0" algn="just">
              <a:buNone/>
            </a:pPr>
            <a:r>
              <a:rPr lang="es-MX" sz="3200" dirty="0" smtClean="0"/>
              <a:t>i) la </a:t>
            </a:r>
            <a:r>
              <a:rPr lang="es-MX" sz="3200" dirty="0"/>
              <a:t>que se despliega con la difusión de mensajes encaminados a obtener respaldo para la obtención de una candidatura a partir de la difusión de las propuestas de los precandidatos</a:t>
            </a:r>
            <a:r>
              <a:rPr lang="es-MX" sz="3200" dirty="0" smtClean="0"/>
              <a:t>;</a:t>
            </a:r>
          </a:p>
          <a:p>
            <a:pPr marL="0" indent="0" algn="just">
              <a:buNone/>
            </a:pPr>
            <a:r>
              <a:rPr lang="es-MX" sz="3200" dirty="0" smtClean="0"/>
              <a:t> </a:t>
            </a:r>
          </a:p>
          <a:p>
            <a:pPr marL="0" indent="0" algn="just">
              <a:buNone/>
            </a:pPr>
            <a:r>
              <a:rPr lang="es-MX" sz="3200" dirty="0" smtClean="0"/>
              <a:t>ii</a:t>
            </a:r>
            <a:r>
              <a:rPr lang="es-MX" sz="3200" dirty="0"/>
              <a:t>) la que busca la promoción equitativa de todos los precandidatos, y </a:t>
            </a:r>
            <a:endParaRPr lang="es-MX" sz="3200" dirty="0" smtClean="0"/>
          </a:p>
          <a:p>
            <a:pPr marL="0" indent="0" algn="just">
              <a:buNone/>
            </a:pPr>
            <a:endParaRPr lang="es-MX" sz="3200" dirty="0" smtClean="0"/>
          </a:p>
          <a:p>
            <a:pPr marL="0" indent="0" algn="just">
              <a:buNone/>
            </a:pPr>
            <a:r>
              <a:rPr lang="es-MX" sz="3200" dirty="0" smtClean="0"/>
              <a:t>iii</a:t>
            </a:r>
            <a:r>
              <a:rPr lang="es-MX" sz="3200" dirty="0"/>
              <a:t>) la que difunde el partido político en general durante dicha etapa. </a:t>
            </a:r>
          </a:p>
          <a:p>
            <a:pPr algn="just"/>
            <a:endParaRPr lang="es-MX" sz="3200" dirty="0"/>
          </a:p>
        </p:txBody>
      </p:sp>
      <p:sp>
        <p:nvSpPr>
          <p:cNvPr id="6" name="Título 5"/>
          <p:cNvSpPr>
            <a:spLocks noGrp="1"/>
          </p:cNvSpPr>
          <p:nvPr>
            <p:ph type="title"/>
          </p:nvPr>
        </p:nvSpPr>
        <p:spPr>
          <a:xfrm>
            <a:off x="0" y="260648"/>
            <a:ext cx="8785920" cy="648072"/>
          </a:xfrm>
        </p:spPr>
        <p:txBody>
          <a:bodyPr>
            <a:noAutofit/>
          </a:bodyPr>
          <a:lstStyle/>
          <a:p>
            <a:r>
              <a:rPr lang="es-MX" sz="2800" b="1" dirty="0"/>
              <a:t>Propaganda en </a:t>
            </a:r>
            <a:r>
              <a:rPr lang="es-MX" sz="2800" b="1" dirty="0" smtClean="0"/>
              <a:t>precampaña</a:t>
            </a:r>
            <a:endParaRPr lang="es-MX" sz="2800" dirty="0"/>
          </a:p>
        </p:txBody>
      </p:sp>
    </p:spTree>
    <p:extLst>
      <p:ext uri="{BB962C8B-B14F-4D97-AF65-F5344CB8AC3E}">
        <p14:creationId xmlns:p14="http://schemas.microsoft.com/office/powerpoint/2010/main" val="35169630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ctr"/>
            <a:r>
              <a:rPr lang="es-MX" dirty="0" smtClean="0"/>
              <a:t>Concepto legal</a:t>
            </a:r>
            <a:endParaRPr lang="es-MX" dirty="0"/>
          </a:p>
        </p:txBody>
      </p:sp>
      <p:sp>
        <p:nvSpPr>
          <p:cNvPr id="3" name="Marcador de texto 2"/>
          <p:cNvSpPr>
            <a:spLocks noGrp="1"/>
          </p:cNvSpPr>
          <p:nvPr>
            <p:ph type="body" sz="half" idx="3"/>
          </p:nvPr>
        </p:nvSpPr>
        <p:spPr/>
        <p:txBody>
          <a:bodyPr/>
          <a:lstStyle/>
          <a:p>
            <a:pPr algn="ctr"/>
            <a:r>
              <a:rPr lang="es-MX" dirty="0" smtClean="0"/>
              <a:t>Finalidad</a:t>
            </a:r>
            <a:endParaRPr lang="es-MX" dirty="0"/>
          </a:p>
        </p:txBody>
      </p:sp>
      <p:sp>
        <p:nvSpPr>
          <p:cNvPr id="4" name="Marcador de contenido 3"/>
          <p:cNvSpPr>
            <a:spLocks noGrp="1"/>
          </p:cNvSpPr>
          <p:nvPr>
            <p:ph sz="quarter" idx="2"/>
          </p:nvPr>
        </p:nvSpPr>
        <p:spPr/>
        <p:txBody>
          <a:bodyPr>
            <a:normAutofit fontScale="85000" lnSpcReduction="20000"/>
          </a:bodyPr>
          <a:lstStyle/>
          <a:p>
            <a:pPr algn="just"/>
            <a:r>
              <a:rPr lang="es-ES_tradnl" dirty="0" smtClean="0"/>
              <a:t>El conjunto de escritos, publicaciones, imágenes, grabaciones, proyecciones y expresiones que durante la campaña electoral producen y difunden los partidos políticos, los candidatos registrados y sus simpatizantes, con el propósito de presentar a la ciudadanía las candidaturas registradas (art. 242.3. LEGIPE).</a:t>
            </a:r>
          </a:p>
        </p:txBody>
      </p:sp>
      <p:sp>
        <p:nvSpPr>
          <p:cNvPr id="5" name="Marcador de contenido 4"/>
          <p:cNvSpPr>
            <a:spLocks noGrp="1"/>
          </p:cNvSpPr>
          <p:nvPr>
            <p:ph sz="quarter" idx="4"/>
          </p:nvPr>
        </p:nvSpPr>
        <p:spPr/>
        <p:txBody>
          <a:bodyPr>
            <a:normAutofit fontScale="77500" lnSpcReduction="20000"/>
          </a:bodyPr>
          <a:lstStyle/>
          <a:p>
            <a:pPr algn="just"/>
            <a:r>
              <a:rPr lang="es-MX" sz="2900" dirty="0" smtClean="0"/>
              <a:t>Tiene </a:t>
            </a:r>
            <a:r>
              <a:rPr lang="es-MX" sz="2900" dirty="0"/>
              <a:t>por objeto principal presentar ante la ciudadanía las candidaturas registradas para la obtención del voto o la crítica de otras opciones políticas, de ahí también que se distinga la propaganda en campaña de la propaganda política que puede realizarse durante la </a:t>
            </a:r>
            <a:r>
              <a:rPr lang="es-MX" sz="2900" dirty="0" err="1"/>
              <a:t>intercampaña</a:t>
            </a:r>
            <a:r>
              <a:rPr lang="es-MX" sz="2900" dirty="0"/>
              <a:t> </a:t>
            </a:r>
            <a:r>
              <a:rPr lang="es-MX" sz="2900" dirty="0" smtClean="0"/>
              <a:t>(</a:t>
            </a:r>
            <a:r>
              <a:rPr lang="es-MX" sz="2900" dirty="0"/>
              <a:t>SUP-REP-31/2016 y SUP-REP-34/2016)</a:t>
            </a:r>
            <a:endParaRPr lang="es-MX" sz="2900" dirty="0" smtClean="0"/>
          </a:p>
          <a:p>
            <a:pPr algn="just"/>
            <a:endParaRPr lang="es-MX" dirty="0"/>
          </a:p>
        </p:txBody>
      </p:sp>
      <p:sp>
        <p:nvSpPr>
          <p:cNvPr id="6" name="Título 5"/>
          <p:cNvSpPr>
            <a:spLocks noGrp="1"/>
          </p:cNvSpPr>
          <p:nvPr>
            <p:ph type="title"/>
          </p:nvPr>
        </p:nvSpPr>
        <p:spPr>
          <a:xfrm>
            <a:off x="0" y="260648"/>
            <a:ext cx="8785920" cy="648072"/>
          </a:xfrm>
        </p:spPr>
        <p:txBody>
          <a:bodyPr>
            <a:noAutofit/>
          </a:bodyPr>
          <a:lstStyle/>
          <a:p>
            <a:r>
              <a:rPr lang="es-MX" sz="2800" b="1" dirty="0"/>
              <a:t>Propaganda en </a:t>
            </a:r>
            <a:r>
              <a:rPr lang="es-MX" sz="2800" b="1" dirty="0" smtClean="0"/>
              <a:t>campaña</a:t>
            </a:r>
            <a:endParaRPr lang="es-MX" sz="2800" dirty="0"/>
          </a:p>
        </p:txBody>
      </p:sp>
    </p:spTree>
    <p:extLst>
      <p:ext uri="{BB962C8B-B14F-4D97-AF65-F5344CB8AC3E}">
        <p14:creationId xmlns:p14="http://schemas.microsoft.com/office/powerpoint/2010/main" val="143203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2780928"/>
            <a:ext cx="8280920" cy="1077218"/>
          </a:xfrm>
          <a:prstGeom prst="rect">
            <a:avLst/>
          </a:prstGeom>
        </p:spPr>
        <p:txBody>
          <a:bodyPr wrap="square">
            <a:spAutoFit/>
          </a:bodyPr>
          <a:lstStyle/>
          <a:p>
            <a:pPr algn="ctr"/>
            <a:r>
              <a:rPr lang="es-MX" sz="3200" dirty="0" smtClean="0">
                <a:solidFill>
                  <a:schemeClr val="accent1"/>
                </a:solidFill>
              </a:rPr>
              <a:t>Cargos a elegir en los procesos </a:t>
            </a:r>
          </a:p>
          <a:p>
            <a:pPr algn="ctr"/>
            <a:r>
              <a:rPr lang="es-MX" sz="3200" dirty="0" smtClean="0">
                <a:solidFill>
                  <a:schemeClr val="accent1"/>
                </a:solidFill>
              </a:rPr>
              <a:t>electorales federal y locales</a:t>
            </a:r>
            <a:endParaRPr lang="es-MX" sz="3200" dirty="0">
              <a:solidFill>
                <a:schemeClr val="accent1"/>
              </a:solidFill>
            </a:endParaRPr>
          </a:p>
        </p:txBody>
      </p:sp>
    </p:spTree>
    <p:extLst>
      <p:ext uri="{BB962C8B-B14F-4D97-AF65-F5344CB8AC3E}">
        <p14:creationId xmlns:p14="http://schemas.microsoft.com/office/powerpoint/2010/main" val="38251201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ctr"/>
            <a:r>
              <a:rPr lang="es-MX" dirty="0" smtClean="0"/>
              <a:t>Concepto </a:t>
            </a:r>
            <a:endParaRPr lang="es-MX" dirty="0"/>
          </a:p>
        </p:txBody>
      </p:sp>
      <p:sp>
        <p:nvSpPr>
          <p:cNvPr id="3" name="Marcador de texto 2"/>
          <p:cNvSpPr>
            <a:spLocks noGrp="1"/>
          </p:cNvSpPr>
          <p:nvPr>
            <p:ph type="body" sz="half" idx="3"/>
          </p:nvPr>
        </p:nvSpPr>
        <p:spPr/>
        <p:txBody>
          <a:bodyPr/>
          <a:lstStyle/>
          <a:p>
            <a:pPr algn="ctr"/>
            <a:r>
              <a:rPr lang="es-MX" dirty="0" smtClean="0"/>
              <a:t>Finalidad</a:t>
            </a:r>
            <a:endParaRPr lang="es-MX" dirty="0"/>
          </a:p>
        </p:txBody>
      </p:sp>
      <p:sp>
        <p:nvSpPr>
          <p:cNvPr id="4" name="Marcador de contenido 3"/>
          <p:cNvSpPr>
            <a:spLocks noGrp="1"/>
          </p:cNvSpPr>
          <p:nvPr>
            <p:ph sz="quarter" idx="2"/>
          </p:nvPr>
        </p:nvSpPr>
        <p:spPr/>
        <p:txBody>
          <a:bodyPr>
            <a:normAutofit fontScale="77500" lnSpcReduction="20000"/>
          </a:bodyPr>
          <a:lstStyle/>
          <a:p>
            <a:pPr algn="just"/>
            <a:r>
              <a:rPr lang="es-MX" dirty="0"/>
              <a:t>L</a:t>
            </a:r>
            <a:r>
              <a:rPr lang="es-MX" dirty="0" smtClean="0"/>
              <a:t>a </a:t>
            </a:r>
            <a:r>
              <a:rPr lang="es-MX" dirty="0" err="1"/>
              <a:t>intercampaña</a:t>
            </a:r>
            <a:r>
              <a:rPr lang="es-MX" dirty="0"/>
              <a:t> </a:t>
            </a:r>
            <a:r>
              <a:rPr lang="es-MX" dirty="0" smtClean="0"/>
              <a:t> es el </a:t>
            </a:r>
            <a:r>
              <a:rPr lang="es-MX" dirty="0"/>
              <a:t>periodo situado entre el fin de la etapa de precampaña y el inicio de la etapa de campaña electoral–, durante el cual está prohibido el proselitismo electoral, y por tanto los institutos políticos deben difundir exclusivamente promocionales genéricos y de contenido informativo (SUP-REP-31/2016 y SUP-REP-34/2016) </a:t>
            </a:r>
            <a:endParaRPr lang="es-ES_tradnl" dirty="0" smtClean="0"/>
          </a:p>
        </p:txBody>
      </p:sp>
      <p:sp>
        <p:nvSpPr>
          <p:cNvPr id="5" name="Marcador de contenido 4"/>
          <p:cNvSpPr>
            <a:spLocks noGrp="1"/>
          </p:cNvSpPr>
          <p:nvPr>
            <p:ph sz="quarter" idx="4"/>
          </p:nvPr>
        </p:nvSpPr>
        <p:spPr/>
        <p:txBody>
          <a:bodyPr>
            <a:normAutofit/>
          </a:bodyPr>
          <a:lstStyle/>
          <a:p>
            <a:pPr algn="just"/>
            <a:r>
              <a:rPr lang="es-MX" sz="2000" dirty="0" smtClean="0"/>
              <a:t>La </a:t>
            </a:r>
            <a:r>
              <a:rPr lang="es-MX" sz="2000" dirty="0" err="1"/>
              <a:t>intercampaña</a:t>
            </a:r>
            <a:r>
              <a:rPr lang="es-MX" sz="2000" dirty="0"/>
              <a:t> no es un período de silencio, por el contrario, es aquel en el cual autoridades electorales y partidos políticos están obligados a difundir información relativa a la organización de los comicios, fomentar la participación de los ciudadanos y promover los valores de la democracia (SUP-REP-34/2016</a:t>
            </a:r>
            <a:r>
              <a:rPr lang="es-MX" sz="2000" dirty="0" smtClean="0"/>
              <a:t>).</a:t>
            </a:r>
          </a:p>
          <a:p>
            <a:pPr algn="just"/>
            <a:endParaRPr lang="es-MX" sz="2000" dirty="0"/>
          </a:p>
          <a:p>
            <a:pPr algn="just"/>
            <a:endParaRPr lang="es-MX" dirty="0"/>
          </a:p>
        </p:txBody>
      </p:sp>
      <p:sp>
        <p:nvSpPr>
          <p:cNvPr id="6" name="Título 5"/>
          <p:cNvSpPr>
            <a:spLocks noGrp="1"/>
          </p:cNvSpPr>
          <p:nvPr>
            <p:ph type="title"/>
          </p:nvPr>
        </p:nvSpPr>
        <p:spPr>
          <a:xfrm>
            <a:off x="0" y="260648"/>
            <a:ext cx="8785920" cy="648072"/>
          </a:xfrm>
        </p:spPr>
        <p:txBody>
          <a:bodyPr>
            <a:noAutofit/>
          </a:bodyPr>
          <a:lstStyle/>
          <a:p>
            <a:r>
              <a:rPr lang="es-MX" sz="2800" b="1" dirty="0"/>
              <a:t>Propaganda en </a:t>
            </a:r>
            <a:r>
              <a:rPr lang="es-MX" sz="2800" b="1" dirty="0" err="1" smtClean="0"/>
              <a:t>intercampaña</a:t>
            </a:r>
            <a:endParaRPr lang="es-MX" sz="2800" dirty="0"/>
          </a:p>
        </p:txBody>
      </p:sp>
    </p:spTree>
    <p:extLst>
      <p:ext uri="{BB962C8B-B14F-4D97-AF65-F5344CB8AC3E}">
        <p14:creationId xmlns:p14="http://schemas.microsoft.com/office/powerpoint/2010/main" val="15928491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99792" y="2852936"/>
            <a:ext cx="3772188" cy="646331"/>
          </a:xfrm>
          <a:prstGeom prst="rect">
            <a:avLst/>
          </a:prstGeom>
        </p:spPr>
        <p:txBody>
          <a:bodyPr wrap="none">
            <a:spAutoFit/>
          </a:bodyPr>
          <a:lstStyle/>
          <a:p>
            <a:pPr algn="ctr"/>
            <a:r>
              <a:rPr lang="es-MX" sz="3600" dirty="0" smtClean="0">
                <a:solidFill>
                  <a:schemeClr val="accent1"/>
                </a:solidFill>
              </a:rPr>
              <a:t>Actos anticipados</a:t>
            </a:r>
            <a:endParaRPr lang="es-MX" sz="3600" dirty="0">
              <a:solidFill>
                <a:schemeClr val="accent1"/>
              </a:solidFill>
            </a:endParaRPr>
          </a:p>
        </p:txBody>
      </p:sp>
    </p:spTree>
    <p:extLst>
      <p:ext uri="{BB962C8B-B14F-4D97-AF65-F5344CB8AC3E}">
        <p14:creationId xmlns:p14="http://schemas.microsoft.com/office/powerpoint/2010/main" val="28441577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Definición de actos anticipados</a:t>
            </a:r>
            <a:endParaRPr lang="es-MX" dirty="0"/>
          </a:p>
        </p:txBody>
      </p:sp>
      <p:sp>
        <p:nvSpPr>
          <p:cNvPr id="3" name="Marcador de contenido 2"/>
          <p:cNvSpPr>
            <a:spLocks noGrp="1"/>
          </p:cNvSpPr>
          <p:nvPr>
            <p:ph sz="quarter" idx="1"/>
          </p:nvPr>
        </p:nvSpPr>
        <p:spPr/>
        <p:txBody>
          <a:bodyPr>
            <a:normAutofit/>
          </a:bodyPr>
          <a:lstStyle/>
          <a:p>
            <a:pPr algn="just"/>
            <a:endParaRPr lang="es-MX" sz="2000" dirty="0" smtClean="0"/>
          </a:p>
          <a:p>
            <a:pPr algn="just"/>
            <a:r>
              <a:rPr lang="es-MX" sz="2000" dirty="0" smtClean="0"/>
              <a:t>Legalmente, </a:t>
            </a:r>
            <a:r>
              <a:rPr lang="es-MX" sz="2000" dirty="0"/>
              <a:t>los </a:t>
            </a:r>
            <a:r>
              <a:rPr lang="es-MX" sz="2000" b="1" dirty="0">
                <a:solidFill>
                  <a:schemeClr val="accent1"/>
                </a:solidFill>
              </a:rPr>
              <a:t>actos anticipados de campaña </a:t>
            </a:r>
            <a:r>
              <a:rPr lang="es-MX" sz="2000" dirty="0"/>
              <a:t>“son los actos de expresión que se realicen bajo cualquier modalidad y en cualquier momento fuera de la etapa de campañas, que contengan llamados expresos al voto en contra o a favor de una candidatura o un partido, o expresiones solicitan cualquier tipo de apoyo para contender en el proceso por alguna candidatura o para un partido”. </a:t>
            </a:r>
            <a:endParaRPr lang="es-MX" sz="2000" dirty="0" smtClean="0"/>
          </a:p>
          <a:p>
            <a:pPr algn="just"/>
            <a:endParaRPr lang="es-MX" sz="2000" dirty="0" smtClean="0"/>
          </a:p>
          <a:p>
            <a:pPr algn="just"/>
            <a:r>
              <a:rPr lang="es-MX" sz="2000" dirty="0"/>
              <a:t>L</a:t>
            </a:r>
            <a:r>
              <a:rPr lang="es-MX" sz="2000" dirty="0" smtClean="0"/>
              <a:t>os </a:t>
            </a:r>
            <a:r>
              <a:rPr lang="es-MX" sz="2000" dirty="0">
                <a:solidFill>
                  <a:schemeClr val="accent1"/>
                </a:solidFill>
              </a:rPr>
              <a:t>anticipados de precampaña</a:t>
            </a:r>
            <a:r>
              <a:rPr lang="es-MX" sz="2000" dirty="0"/>
              <a:t>, son las “expresiones que se realicen bajo cualquier modalidad y en cualquier momento durante el lapso que va desde el inicio del proceso electoral hasta antes del plazo legal para el inicio de las precampañas, que contengan llamados expresos al voto en contra o a favor de </a:t>
            </a:r>
            <a:r>
              <a:rPr lang="es-MX" sz="2000" dirty="0" smtClean="0"/>
              <a:t>una </a:t>
            </a:r>
            <a:r>
              <a:rPr lang="es-MX" sz="2000" dirty="0"/>
              <a:t>precandidatura” (art. 3, párrafo 1, incisos a) y b), de la LEGIPE</a:t>
            </a:r>
            <a:r>
              <a:rPr lang="es-MX" sz="2000" dirty="0" smtClean="0"/>
              <a:t>).</a:t>
            </a:r>
          </a:p>
          <a:p>
            <a:pPr algn="just"/>
            <a:endParaRPr lang="es-MX" sz="1800" dirty="0"/>
          </a:p>
        </p:txBody>
      </p:sp>
    </p:spTree>
    <p:extLst>
      <p:ext uri="{BB962C8B-B14F-4D97-AF65-F5344CB8AC3E}">
        <p14:creationId xmlns:p14="http://schemas.microsoft.com/office/powerpoint/2010/main" val="38535102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Características de los actos anticipados</a:t>
            </a:r>
            <a:endParaRPr lang="es-MX" dirty="0"/>
          </a:p>
        </p:txBody>
      </p:sp>
      <p:sp>
        <p:nvSpPr>
          <p:cNvPr id="3" name="Marcador de contenido 2"/>
          <p:cNvSpPr>
            <a:spLocks noGrp="1"/>
          </p:cNvSpPr>
          <p:nvPr>
            <p:ph sz="quarter" idx="1"/>
          </p:nvPr>
        </p:nvSpPr>
        <p:spPr>
          <a:xfrm>
            <a:off x="301752" y="1484784"/>
            <a:ext cx="8503920" cy="4896544"/>
          </a:xfrm>
        </p:spPr>
        <p:txBody>
          <a:bodyPr>
            <a:normAutofit fontScale="62500" lnSpcReduction="20000"/>
          </a:bodyPr>
          <a:lstStyle/>
          <a:p>
            <a:r>
              <a:rPr lang="es-MX" dirty="0" smtClean="0"/>
              <a:t>Los </a:t>
            </a:r>
            <a:r>
              <a:rPr lang="es-MX" dirty="0"/>
              <a:t>actos anticipados se caracterizan por tres elementos: </a:t>
            </a:r>
            <a:endParaRPr lang="es-MX" dirty="0" smtClean="0"/>
          </a:p>
          <a:p>
            <a:endParaRPr lang="es-MX" dirty="0"/>
          </a:p>
          <a:p>
            <a:pPr marL="274320" lvl="1" indent="0" algn="just">
              <a:buNone/>
            </a:pPr>
            <a:r>
              <a:rPr lang="es-MX" sz="2300" dirty="0" smtClean="0">
                <a:solidFill>
                  <a:schemeClr val="tx1"/>
                </a:solidFill>
              </a:rPr>
              <a:t>	</a:t>
            </a:r>
            <a:r>
              <a:rPr lang="es-MX" sz="2900" dirty="0" smtClean="0">
                <a:solidFill>
                  <a:schemeClr val="tx1"/>
                </a:solidFill>
              </a:rPr>
              <a:t>a</a:t>
            </a:r>
            <a:r>
              <a:rPr lang="es-MX" sz="2900" dirty="0">
                <a:solidFill>
                  <a:schemeClr val="tx1"/>
                </a:solidFill>
              </a:rPr>
              <a:t>) el personal, que atiende a la calidad del sujeto activo de la conducta o de los </a:t>
            </a:r>
            <a:r>
              <a:rPr lang="es-MX" sz="2900" dirty="0" smtClean="0">
                <a:solidFill>
                  <a:schemeClr val="tx1"/>
                </a:solidFill>
              </a:rPr>
              <a:t>	hechos </a:t>
            </a:r>
            <a:r>
              <a:rPr lang="es-MX" sz="2900" dirty="0">
                <a:solidFill>
                  <a:schemeClr val="tx1"/>
                </a:solidFill>
              </a:rPr>
              <a:t>denunciados, esto es, si se trata de partidos políticos, militantes, </a:t>
            </a:r>
            <a:r>
              <a:rPr lang="es-MX" sz="2900" dirty="0" smtClean="0">
                <a:solidFill>
                  <a:schemeClr val="tx1"/>
                </a:solidFill>
              </a:rPr>
              <a:t>	aspirantes</a:t>
            </a:r>
            <a:r>
              <a:rPr lang="es-MX" sz="2900" dirty="0">
                <a:solidFill>
                  <a:schemeClr val="tx1"/>
                </a:solidFill>
              </a:rPr>
              <a:t>, precandidatos y candidatos; </a:t>
            </a:r>
            <a:endParaRPr lang="es-MX" sz="2900" dirty="0" smtClean="0">
              <a:solidFill>
                <a:schemeClr val="tx1"/>
              </a:solidFill>
            </a:endParaRPr>
          </a:p>
          <a:p>
            <a:pPr lvl="1" algn="just"/>
            <a:endParaRPr lang="es-MX" sz="2900" dirty="0">
              <a:solidFill>
                <a:schemeClr val="tx1"/>
              </a:solidFill>
            </a:endParaRPr>
          </a:p>
          <a:p>
            <a:pPr marL="274320" lvl="1" indent="0" algn="just">
              <a:buNone/>
            </a:pPr>
            <a:r>
              <a:rPr lang="es-MX" sz="2900" dirty="0" smtClean="0">
                <a:solidFill>
                  <a:schemeClr val="tx1"/>
                </a:solidFill>
              </a:rPr>
              <a:t>	b) el temporal, relativo al periodo en el que se verifica la conducta, es decir, dichos 	actos deben tener verificativo en un momento anterior a que empiecen las 	precampañas o campañas, esto es, </a:t>
            </a:r>
            <a:r>
              <a:rPr lang="es-ES" sz="2900" dirty="0" smtClean="0">
                <a:solidFill>
                  <a:schemeClr val="tx1"/>
                </a:solidFill>
              </a:rPr>
              <a:t>antes del procedimiento interno de selección 	respectivo y previamente al registro interno ante los institutos políticos o una vez 	registrada la candidatura ante el partido político antes del registro de las 	candidaturas ante la autoridad electoral o antes del inicio formal de las campañas, 	y </a:t>
            </a:r>
          </a:p>
          <a:p>
            <a:pPr lvl="1" algn="just"/>
            <a:endParaRPr lang="es-ES" sz="2900" dirty="0">
              <a:solidFill>
                <a:schemeClr val="tx1"/>
              </a:solidFill>
            </a:endParaRPr>
          </a:p>
          <a:p>
            <a:pPr marL="274320" lvl="1" indent="0" algn="just">
              <a:buNone/>
            </a:pPr>
            <a:r>
              <a:rPr lang="es-ES" sz="2900" dirty="0" smtClean="0">
                <a:solidFill>
                  <a:schemeClr val="tx1"/>
                </a:solidFill>
              </a:rPr>
              <a:t>	c</a:t>
            </a:r>
            <a:r>
              <a:rPr lang="es-ES" sz="2900" dirty="0">
                <a:solidFill>
                  <a:schemeClr val="tx1"/>
                </a:solidFill>
              </a:rPr>
              <a:t>) e</a:t>
            </a:r>
            <a:r>
              <a:rPr lang="es-MX" sz="2900" dirty="0">
                <a:solidFill>
                  <a:schemeClr val="tx1"/>
                </a:solidFill>
              </a:rPr>
              <a:t>l subjetivo, vinculado con la finalidad de los actos anticipados, es decir, </a:t>
            </a:r>
            <a:r>
              <a:rPr lang="es-MX" sz="2900" dirty="0" smtClean="0">
                <a:solidFill>
                  <a:schemeClr val="tx1"/>
                </a:solidFill>
              </a:rPr>
              <a:t>	aquellos </a:t>
            </a:r>
            <a:r>
              <a:rPr lang="es-ES" sz="2900" dirty="0">
                <a:solidFill>
                  <a:schemeClr val="tx1"/>
                </a:solidFill>
              </a:rPr>
              <a:t>cuyo propósito u objetivo fundamental es presentar una plataforma </a:t>
            </a:r>
            <a:r>
              <a:rPr lang="es-ES" sz="2900" dirty="0" smtClean="0">
                <a:solidFill>
                  <a:schemeClr val="tx1"/>
                </a:solidFill>
              </a:rPr>
              <a:t>	electoral </a:t>
            </a:r>
            <a:r>
              <a:rPr lang="es-ES" sz="2900" dirty="0">
                <a:solidFill>
                  <a:schemeClr val="tx1"/>
                </a:solidFill>
              </a:rPr>
              <a:t>y promover a un partido político o posicionar a un candidato para </a:t>
            </a:r>
            <a:r>
              <a:rPr lang="es-ES" sz="2900" dirty="0" smtClean="0">
                <a:solidFill>
                  <a:schemeClr val="tx1"/>
                </a:solidFill>
              </a:rPr>
              <a:t>	obtener </a:t>
            </a:r>
            <a:r>
              <a:rPr lang="es-ES" sz="2900" dirty="0">
                <a:solidFill>
                  <a:schemeClr val="tx1"/>
                </a:solidFill>
              </a:rPr>
              <a:t>el voto de la ciudadanía en la jomada electoral o, en su caso, manifestarse </a:t>
            </a:r>
            <a:r>
              <a:rPr lang="es-ES" sz="2900" dirty="0" smtClean="0">
                <a:solidFill>
                  <a:schemeClr val="tx1"/>
                </a:solidFill>
              </a:rPr>
              <a:t>	</a:t>
            </a:r>
            <a:r>
              <a:rPr lang="es-MX" sz="2900" dirty="0" smtClean="0">
                <a:solidFill>
                  <a:schemeClr val="tx1"/>
                </a:solidFill>
              </a:rPr>
              <a:t>en </a:t>
            </a:r>
            <a:r>
              <a:rPr lang="es-MX" sz="2900" dirty="0">
                <a:solidFill>
                  <a:schemeClr val="tx1"/>
                </a:solidFill>
              </a:rPr>
              <a:t>contra o a favor de una precandidatura (SUP-JRC-618/2015 y </a:t>
            </a:r>
            <a:r>
              <a:rPr lang="es-MX" sz="2900" dirty="0" smtClean="0">
                <a:solidFill>
                  <a:schemeClr val="tx1"/>
                </a:solidFill>
              </a:rPr>
              <a:t>SUP-REP-	146/2015</a:t>
            </a:r>
            <a:r>
              <a:rPr lang="es-MX" sz="2900" dirty="0">
                <a:solidFill>
                  <a:schemeClr val="tx1"/>
                </a:solidFill>
              </a:rPr>
              <a:t>)</a:t>
            </a:r>
          </a:p>
        </p:txBody>
      </p:sp>
    </p:spTree>
    <p:extLst>
      <p:ext uri="{BB962C8B-B14F-4D97-AF65-F5344CB8AC3E}">
        <p14:creationId xmlns:p14="http://schemas.microsoft.com/office/powerpoint/2010/main" val="10793644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just"/>
            <a:r>
              <a:rPr lang="es-MX" sz="2400" dirty="0" smtClean="0"/>
              <a:t>Finalidad de la prohibición de los actos anticipados de campaña, sujetos y temporalidad de su realización</a:t>
            </a:r>
            <a:endParaRPr lang="es-MX" sz="2400" dirty="0"/>
          </a:p>
        </p:txBody>
      </p:sp>
      <p:sp>
        <p:nvSpPr>
          <p:cNvPr id="3" name="Marcador de contenido 2"/>
          <p:cNvSpPr>
            <a:spLocks noGrp="1"/>
          </p:cNvSpPr>
          <p:nvPr>
            <p:ph sz="quarter" idx="1"/>
          </p:nvPr>
        </p:nvSpPr>
        <p:spPr>
          <a:xfrm>
            <a:off x="107504" y="1268760"/>
            <a:ext cx="8698168" cy="5112568"/>
          </a:xfrm>
        </p:spPr>
        <p:txBody>
          <a:bodyPr>
            <a:normAutofit fontScale="25000" lnSpcReduction="20000"/>
          </a:bodyPr>
          <a:lstStyle/>
          <a:p>
            <a:pPr algn="just"/>
            <a:endParaRPr lang="es-MX" sz="2900" dirty="0" smtClean="0"/>
          </a:p>
          <a:p>
            <a:pPr algn="just"/>
            <a:r>
              <a:rPr lang="es-MX" sz="6000" dirty="0" smtClean="0"/>
              <a:t>La </a:t>
            </a:r>
            <a:r>
              <a:rPr lang="es-MX" sz="6000" dirty="0"/>
              <a:t>finalidad de la prohibición de realizar actos anticipados de precampaña y campaña es proteger el principio de equidad en la contienda y evitar que una opción política obtenga ventaja en relación con otra; siendo que tales actos pueden tener lugar antes de las etapas de precampaña y campaña e, inclusive, antes del inicio del proceso electoral, por lo que su denuncia puede realizarse en cualquier tiempo, ante la autoridad administrativa electoral federal (Tesis </a:t>
            </a:r>
            <a:r>
              <a:rPr lang="es-MX" sz="6000" dirty="0" smtClean="0"/>
              <a:t>XXV/2012).</a:t>
            </a:r>
          </a:p>
          <a:p>
            <a:pPr algn="just"/>
            <a:endParaRPr lang="es-MX" sz="6000" dirty="0" smtClean="0"/>
          </a:p>
          <a:p>
            <a:pPr algn="just"/>
            <a:r>
              <a:rPr lang="es-MX" sz="6000" dirty="0"/>
              <a:t>En cuanto a los sujetos que pueden incurrir en actos anticipados de precampaña o campaña, la Sala Superior ha advertido que los partidos, sus dirigentes, aspirantes, precandidatos y candidatos, incluyendo los independientes, tienen el carácter de sujetos activos en la realización de actos anticipados, de modo que pueden ser sancionados, incluso, con la pérdida del derecho a ser registrados o postulados en el proceso o elección de que se trate tratándose de aspirantes y precandidatos, circunstancia que no restringe la posibilidad de que otros sujetos, sean considerados responsables, ya que la conducta reprochada es atribuible a toda persona, en especial a quien busca un registro o postulación y, en alguna medida, pueda afectar el bien jurídico que tutela la norma, a saber: la equidad (Jurisprudencia 31/2014</a:t>
            </a:r>
            <a:r>
              <a:rPr lang="es-MX" sz="6000" dirty="0" smtClean="0"/>
              <a:t>).</a:t>
            </a:r>
          </a:p>
          <a:p>
            <a:pPr algn="just"/>
            <a:endParaRPr lang="es-MX" sz="6000" dirty="0" smtClean="0"/>
          </a:p>
          <a:p>
            <a:pPr algn="just"/>
            <a:r>
              <a:rPr lang="es-MX" sz="6000" dirty="0"/>
              <a:t>L</a:t>
            </a:r>
            <a:r>
              <a:rPr lang="es-MX" sz="6000" dirty="0" smtClean="0"/>
              <a:t>os </a:t>
            </a:r>
            <a:r>
              <a:rPr lang="es-MX" sz="6000" dirty="0"/>
              <a:t>actos anticipados de precampaña y campaña admiten ser analizados, determinados y, en su caso, sancionados por la autoridad administrativa electoral con independencia de si tuvieron verificativo con antelación al inicio del proceso electoral o no y son ilegales solamente si tienen como objeto presentar a la ciudadanía una candidatura o precandidatura en particular y se dan a conocer sus propuestas, requisitos éstos que debe reunir una propaganda emitida fuera de los periodos legalmente permitidos para considerar que es ilícita.” Ante ello, cabe reflexionar sobre si la expresión “en cualquier momento” debe valorarse en términos de razonabilidad, considerando la intensidad y actualización de los elementos restantes, y la direccionalidad del discurso, a fin de no retrotraer </a:t>
            </a:r>
            <a:r>
              <a:rPr lang="es-MX" sz="6000" i="1" dirty="0"/>
              <a:t>ad </a:t>
            </a:r>
            <a:r>
              <a:rPr lang="es-MX" sz="6000" i="1" dirty="0" smtClean="0"/>
              <a:t>infinitum</a:t>
            </a:r>
            <a:r>
              <a:rPr lang="es-MX" sz="6000" dirty="0" smtClean="0"/>
              <a:t> (SUP-JRC-618/2015).</a:t>
            </a:r>
            <a:endParaRPr lang="es-MX" sz="6000" dirty="0"/>
          </a:p>
          <a:p>
            <a:endParaRPr lang="es-MX" sz="6000" dirty="0" smtClean="0"/>
          </a:p>
          <a:p>
            <a:endParaRPr lang="es-MX" sz="6000" dirty="0" smtClean="0"/>
          </a:p>
          <a:p>
            <a:endParaRPr lang="es-MX" sz="6000" dirty="0"/>
          </a:p>
          <a:p>
            <a:pPr marL="0" indent="0">
              <a:buNone/>
            </a:pPr>
            <a:endParaRPr lang="es-MX" sz="6000" dirty="0"/>
          </a:p>
        </p:txBody>
      </p:sp>
    </p:spTree>
    <p:extLst>
      <p:ext uri="{BB962C8B-B14F-4D97-AF65-F5344CB8AC3E}">
        <p14:creationId xmlns:p14="http://schemas.microsoft.com/office/powerpoint/2010/main" val="22627286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43608" y="2636912"/>
            <a:ext cx="7056784" cy="1077218"/>
          </a:xfrm>
          <a:prstGeom prst="rect">
            <a:avLst/>
          </a:prstGeom>
        </p:spPr>
        <p:txBody>
          <a:bodyPr wrap="square">
            <a:spAutoFit/>
          </a:bodyPr>
          <a:lstStyle/>
          <a:p>
            <a:pPr algn="ctr"/>
            <a:r>
              <a:rPr lang="es-MX" sz="3200" dirty="0" smtClean="0">
                <a:solidFill>
                  <a:schemeClr val="accent1"/>
                </a:solidFill>
              </a:rPr>
              <a:t>Neutralidad gubernamental y difusión </a:t>
            </a:r>
          </a:p>
          <a:p>
            <a:pPr algn="ctr"/>
            <a:r>
              <a:rPr lang="es-MX" sz="3200" dirty="0" smtClean="0">
                <a:solidFill>
                  <a:schemeClr val="accent1"/>
                </a:solidFill>
              </a:rPr>
              <a:t>de propaganda gubernamental</a:t>
            </a:r>
            <a:endParaRPr lang="es-MX" sz="3200" dirty="0">
              <a:solidFill>
                <a:schemeClr val="accent1"/>
              </a:solidFill>
            </a:endParaRPr>
          </a:p>
        </p:txBody>
      </p:sp>
    </p:spTree>
    <p:extLst>
      <p:ext uri="{BB962C8B-B14F-4D97-AF65-F5344CB8AC3E}">
        <p14:creationId xmlns:p14="http://schemas.microsoft.com/office/powerpoint/2010/main" val="29068005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1752" y="260648"/>
            <a:ext cx="8534400" cy="726904"/>
          </a:xfrm>
        </p:spPr>
        <p:txBody>
          <a:bodyPr>
            <a:noAutofit/>
          </a:bodyPr>
          <a:lstStyle/>
          <a:p>
            <a:r>
              <a:rPr lang="es-MX" sz="2600" dirty="0" smtClean="0"/>
              <a:t>El principio de neutralidad gubernamental</a:t>
            </a:r>
            <a:endParaRPr lang="es-MX" sz="2600" dirty="0"/>
          </a:p>
        </p:txBody>
      </p:sp>
      <p:sp>
        <p:nvSpPr>
          <p:cNvPr id="3" name="Marcador de contenido 2"/>
          <p:cNvSpPr>
            <a:spLocks noGrp="1"/>
          </p:cNvSpPr>
          <p:nvPr>
            <p:ph sz="quarter" idx="1"/>
          </p:nvPr>
        </p:nvSpPr>
        <p:spPr>
          <a:xfrm>
            <a:off x="179512" y="1340768"/>
            <a:ext cx="8626160" cy="5040560"/>
          </a:xfrm>
        </p:spPr>
        <p:txBody>
          <a:bodyPr>
            <a:normAutofit fontScale="77500" lnSpcReduction="20000"/>
          </a:bodyPr>
          <a:lstStyle/>
          <a:p>
            <a:pPr algn="just"/>
            <a:endParaRPr lang="es-MX" dirty="0" smtClean="0"/>
          </a:p>
          <a:p>
            <a:pPr algn="just"/>
            <a:r>
              <a:rPr lang="es-MX" dirty="0" smtClean="0"/>
              <a:t>La </a:t>
            </a:r>
            <a:r>
              <a:rPr lang="es-MX" dirty="0"/>
              <a:t>neutralidad gubernamental es una condición necesaria, aunque no suficiente, para que los procesos electorales se desarrollen con integridad, equidad y equilibrio entre las diferentes fuerzas políticas. Es, además, un factor de legitimidad y confianza institucional, en la medida que la actividad gubernamental y su propaganda, no inciden negativamente en las condiciones de la contienda. De ello depende también, no sólo un resultado electoral en específico, sino la legitimidad del sistema en su conjunto.</a:t>
            </a:r>
          </a:p>
          <a:p>
            <a:pPr algn="just"/>
            <a:endParaRPr lang="es-MX" dirty="0"/>
          </a:p>
          <a:p>
            <a:pPr algn="just"/>
            <a:r>
              <a:rPr lang="es-MX" dirty="0"/>
              <a:t>No obstante, la definición del principio de neutralidad gubernamental y sus linderos no siempre son claros. La reforma electoral de 2007-2008 incorporó, como uno de sus ejes, diversos límites a la propaganda gubernamental con miras a salvaguardar la imparcialidad en el uso de recursos públicos, pero hasta el momento de escribir estas líneas, no se ha emitido la legislación reglamentaria del artículo 134.</a:t>
            </a:r>
          </a:p>
          <a:p>
            <a:endParaRPr lang="es-MX" dirty="0"/>
          </a:p>
          <a:p>
            <a:endParaRPr lang="es-MX" dirty="0"/>
          </a:p>
        </p:txBody>
      </p:sp>
    </p:spTree>
    <p:extLst>
      <p:ext uri="{BB962C8B-B14F-4D97-AF65-F5344CB8AC3E}">
        <p14:creationId xmlns:p14="http://schemas.microsoft.com/office/powerpoint/2010/main" val="31802149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600" dirty="0" smtClean="0"/>
              <a:t>El principio de neutralidad gubernamental</a:t>
            </a:r>
            <a:endParaRPr lang="es-MX" sz="2600" dirty="0"/>
          </a:p>
        </p:txBody>
      </p:sp>
      <p:sp>
        <p:nvSpPr>
          <p:cNvPr id="3" name="Marcador de contenido 2"/>
          <p:cNvSpPr>
            <a:spLocks noGrp="1"/>
          </p:cNvSpPr>
          <p:nvPr>
            <p:ph sz="quarter" idx="1"/>
          </p:nvPr>
        </p:nvSpPr>
        <p:spPr/>
        <p:txBody>
          <a:bodyPr>
            <a:normAutofit fontScale="85000" lnSpcReduction="20000"/>
          </a:bodyPr>
          <a:lstStyle/>
          <a:p>
            <a:pPr algn="just"/>
            <a:r>
              <a:rPr lang="es-MX" dirty="0"/>
              <a:t>D</a:t>
            </a:r>
            <a:r>
              <a:rPr lang="es-MX" dirty="0" smtClean="0"/>
              <a:t>esde </a:t>
            </a:r>
            <a:r>
              <a:rPr lang="es-MX" dirty="0"/>
              <a:t>su inclusión en el texto constitucional, el principio de neutralidad se vinculó, por un lado, con la aplicación imparcial de recursos públicos para no influir en la equidad de la elección; y, por otro, con la definición de la propaganda gubernamental como una modalidad de comunicación social basada en el elemento institucional y en su carácter informativo, educativo o de orientación social, prohibiendo la promoción personalizada de los servidores públicos. </a:t>
            </a:r>
          </a:p>
          <a:p>
            <a:pPr algn="just"/>
            <a:endParaRPr lang="es-MX" dirty="0"/>
          </a:p>
          <a:p>
            <a:pPr algn="just"/>
            <a:r>
              <a:rPr lang="es-MX" dirty="0"/>
              <a:t>La Sala Superior consideró que lo dispuesto en el artículo 134 tiene también por finalidad que los servidores públicos se valgan de su posición para tener una injerencia o ventaja indebida que se traduzca en un beneficio de carácter electoral y que tal posicionamiento se efectuó con recursos públicos (SUP-RAP-173/2008)</a:t>
            </a:r>
          </a:p>
        </p:txBody>
      </p:sp>
    </p:spTree>
    <p:extLst>
      <p:ext uri="{BB962C8B-B14F-4D97-AF65-F5344CB8AC3E}">
        <p14:creationId xmlns:p14="http://schemas.microsoft.com/office/powerpoint/2010/main" val="31044881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600" dirty="0" smtClean="0"/>
              <a:t>Reglas del principio de neutralidad gubernamental</a:t>
            </a:r>
            <a:endParaRPr lang="es-MX" sz="2600" dirty="0"/>
          </a:p>
        </p:txBody>
      </p:sp>
      <p:sp>
        <p:nvSpPr>
          <p:cNvPr id="3" name="Marcador de contenido 2"/>
          <p:cNvSpPr>
            <a:spLocks noGrp="1"/>
          </p:cNvSpPr>
          <p:nvPr>
            <p:ph sz="quarter" idx="1"/>
          </p:nvPr>
        </p:nvSpPr>
        <p:spPr>
          <a:xfrm>
            <a:off x="179512" y="1268760"/>
            <a:ext cx="8626160" cy="5184576"/>
          </a:xfrm>
        </p:spPr>
        <p:txBody>
          <a:bodyPr>
            <a:noAutofit/>
          </a:bodyPr>
          <a:lstStyle/>
          <a:p>
            <a:pPr marL="0" indent="0">
              <a:buNone/>
            </a:pPr>
            <a:r>
              <a:rPr lang="es-MX" sz="1200" dirty="0"/>
              <a:t> </a:t>
            </a:r>
          </a:p>
          <a:p>
            <a:pPr lvl="0" algn="just"/>
            <a:r>
              <a:rPr lang="es-MX" sz="1300" dirty="0"/>
              <a:t>Los principios que rigen la elección de los poderes públicos son el voto universal, libre, secreto y directo; </a:t>
            </a:r>
          </a:p>
          <a:p>
            <a:pPr marL="0" indent="0" algn="just">
              <a:buNone/>
            </a:pPr>
            <a:r>
              <a:rPr lang="es-MX" sz="1300" dirty="0"/>
              <a:t> </a:t>
            </a:r>
          </a:p>
          <a:p>
            <a:pPr lvl="0" algn="just"/>
            <a:r>
              <a:rPr lang="es-MX" sz="1300" dirty="0"/>
              <a:t>la organización de las elecciones está a cargo de un organismo público autónomo, que rige su actividad conforme a la certeza, imparcialidad, legalidad, independencia y objetividad; </a:t>
            </a:r>
          </a:p>
          <a:p>
            <a:pPr algn="just"/>
            <a:endParaRPr lang="es-MX" sz="1300" dirty="0"/>
          </a:p>
          <a:p>
            <a:pPr lvl="0" algn="just"/>
            <a:r>
              <a:rPr lang="es-MX" sz="1300" dirty="0"/>
              <a:t>la equidad se traduce en el acceso equilibrado de los partidos políticos a medios de comunicación social; financiamiento equitativo y el control de los actos y resoluciones electorales. </a:t>
            </a:r>
          </a:p>
          <a:p>
            <a:pPr marL="0" indent="0" algn="just">
              <a:buNone/>
            </a:pPr>
            <a:r>
              <a:rPr lang="es-MX" sz="1300" dirty="0"/>
              <a:t> </a:t>
            </a:r>
          </a:p>
          <a:p>
            <a:pPr lvl="0" algn="just"/>
            <a:r>
              <a:rPr lang="es-MX" sz="1300" dirty="0"/>
              <a:t>los valores fundamentales de elecciones libres y auténticas que implican la vigencia efectiva de las libertades públicas, se traducen en que el voto no debe estar sujeto a presión.</a:t>
            </a:r>
          </a:p>
          <a:p>
            <a:pPr algn="just"/>
            <a:endParaRPr lang="es-MX" sz="1300" dirty="0"/>
          </a:p>
          <a:p>
            <a:pPr lvl="0" algn="just"/>
            <a:r>
              <a:rPr lang="es-MX" sz="1300" dirty="0"/>
              <a:t>el poder público no debe emplearse para influir al elector. </a:t>
            </a:r>
          </a:p>
          <a:p>
            <a:pPr algn="just"/>
            <a:endParaRPr lang="es-MX" sz="1300" dirty="0"/>
          </a:p>
          <a:p>
            <a:pPr lvl="0" algn="just"/>
            <a:r>
              <a:rPr lang="es-MX" sz="1300" dirty="0"/>
              <a:t>Siguiendo la doctrina del Tribunal Constitucional Alemán, la Sala Superior ha hecho suyo el criterio conforme al cual las autoridades públicas no deben identificarse, a través de su función, con candidaturas o partidos políticos en elecciones, ni que los apoyen mediante el uso de recursos públicos o programas sociales, en especial, propaganda; </a:t>
            </a:r>
            <a:endParaRPr lang="es-MX" sz="1300" dirty="0" smtClean="0"/>
          </a:p>
          <a:p>
            <a:pPr lvl="0" algn="just"/>
            <a:endParaRPr lang="es-MX" sz="1300" dirty="0"/>
          </a:p>
          <a:p>
            <a:pPr lvl="0" algn="just"/>
            <a:r>
              <a:rPr lang="es-MX" sz="1300" dirty="0"/>
              <a:t>Se protege la imparcialidad, la igualdad en el acceso a cargos públicos y la equidad, a fin de inhibir o desalentar toda influencia que incline la balanza a favor o en contra de determinado candidato o que distorsione las condiciones de la </a:t>
            </a:r>
            <a:r>
              <a:rPr lang="es-MX" sz="1300" dirty="0" smtClean="0"/>
              <a:t>competencia. (Tesis V/2016).</a:t>
            </a:r>
            <a:endParaRPr lang="es-MX" sz="1300" dirty="0"/>
          </a:p>
          <a:p>
            <a:pPr algn="just"/>
            <a:endParaRPr lang="es-MX" sz="1300" dirty="0"/>
          </a:p>
        </p:txBody>
      </p:sp>
    </p:spTree>
    <p:extLst>
      <p:ext uri="{BB962C8B-B14F-4D97-AF65-F5344CB8AC3E}">
        <p14:creationId xmlns:p14="http://schemas.microsoft.com/office/powerpoint/2010/main" val="26805734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600" dirty="0" smtClean="0"/>
              <a:t>Concepto y contenido de la propaganda gubernamental</a:t>
            </a:r>
            <a:endParaRPr lang="es-MX" sz="2600" dirty="0"/>
          </a:p>
        </p:txBody>
      </p:sp>
      <p:sp>
        <p:nvSpPr>
          <p:cNvPr id="3" name="Marcador de contenido 2"/>
          <p:cNvSpPr>
            <a:spLocks noGrp="1"/>
          </p:cNvSpPr>
          <p:nvPr>
            <p:ph sz="quarter" idx="1"/>
          </p:nvPr>
        </p:nvSpPr>
        <p:spPr>
          <a:xfrm>
            <a:off x="179512" y="1412776"/>
            <a:ext cx="8503920" cy="4968552"/>
          </a:xfrm>
        </p:spPr>
        <p:txBody>
          <a:bodyPr>
            <a:normAutofit fontScale="62500" lnSpcReduction="20000"/>
          </a:bodyPr>
          <a:lstStyle/>
          <a:p>
            <a:pPr algn="just"/>
            <a:r>
              <a:rPr lang="es-MX" sz="2900" dirty="0" smtClean="0"/>
              <a:t>Al resolver el SUP-RAP-119/2010, </a:t>
            </a:r>
            <a:r>
              <a:rPr lang="es-MX" sz="2900" dirty="0"/>
              <a:t>Sala Superior </a:t>
            </a:r>
            <a:r>
              <a:rPr lang="es-MX" sz="2900" b="1" dirty="0"/>
              <a:t>definió</a:t>
            </a:r>
            <a:r>
              <a:rPr lang="es-MX" sz="2900" dirty="0"/>
              <a:t>, la propaganda gubernamental a partir de los sujetos activos del mensaje y la finalidad del mismo, la “difundida por los poderes federales, estatales y municipales, el conjunto de actos, escritos, publicaciones, imágenes, grabaciones, proyecciones y expresiones que llevan a cabo los servidores o entidades públicas que tenga como finalidad difundir para el conocimiento de la ciudadanía la existencia de logros, programas, acciones obras o medidas de gobierno para conseguir su aceptación”. </a:t>
            </a:r>
            <a:endParaRPr lang="es-MX" sz="2900" dirty="0" smtClean="0"/>
          </a:p>
          <a:p>
            <a:pPr algn="just"/>
            <a:endParaRPr lang="es-MX" sz="2900" dirty="0"/>
          </a:p>
          <a:p>
            <a:pPr algn="just"/>
            <a:r>
              <a:rPr lang="es-MX" sz="2900" dirty="0"/>
              <a:t>Para estar en </a:t>
            </a:r>
            <a:r>
              <a:rPr lang="es-MX" sz="2900" b="1" dirty="0"/>
              <a:t>presencia de propaganda gubernamental</a:t>
            </a:r>
            <a:r>
              <a:rPr lang="es-MX" sz="2900" dirty="0"/>
              <a:t> se requiere, cuando menos: </a:t>
            </a:r>
          </a:p>
          <a:p>
            <a:pPr algn="just"/>
            <a:endParaRPr lang="es-MX" sz="2900" dirty="0"/>
          </a:p>
          <a:p>
            <a:pPr marL="548640" lvl="2" indent="0" algn="just">
              <a:buNone/>
            </a:pPr>
            <a:r>
              <a:rPr lang="es-MX" sz="2900" dirty="0"/>
              <a:t>a) la emisión de un mensaje por un servidor o entidad pública; </a:t>
            </a:r>
          </a:p>
          <a:p>
            <a:pPr marL="548640" lvl="2" indent="0" algn="just">
              <a:buNone/>
            </a:pPr>
            <a:r>
              <a:rPr lang="es-MX" sz="2900" dirty="0"/>
              <a:t>b) que éste se dé mediante actos, escritos, publicaciones, imágenes, grabaciones, proyecciones o expresiones; </a:t>
            </a:r>
          </a:p>
          <a:p>
            <a:pPr marL="548640" lvl="2" indent="0" algn="just">
              <a:buNone/>
            </a:pPr>
            <a:r>
              <a:rPr lang="es-MX" sz="2900" dirty="0"/>
              <a:t>c) que se advierta que su finalidad es difundir logros, programas, acciones, obras o medidas de gobierno, y </a:t>
            </a:r>
          </a:p>
          <a:p>
            <a:pPr marL="548640" lvl="2" indent="0" algn="just">
              <a:buNone/>
            </a:pPr>
            <a:r>
              <a:rPr lang="es-MX" sz="2900" dirty="0"/>
              <a:t>d) que tal difusión se oriente a generar una aceptación en la ciudadanía.</a:t>
            </a:r>
          </a:p>
          <a:p>
            <a:pPr marL="548640" lvl="2" indent="0">
              <a:buNone/>
            </a:pPr>
            <a:endParaRPr lang="es-MX" sz="2700" dirty="0"/>
          </a:p>
          <a:p>
            <a:endParaRPr lang="es-MX" dirty="0"/>
          </a:p>
        </p:txBody>
      </p:sp>
    </p:spTree>
    <p:extLst>
      <p:ext uri="{BB962C8B-B14F-4D97-AF65-F5344CB8AC3E}">
        <p14:creationId xmlns:p14="http://schemas.microsoft.com/office/powerpoint/2010/main" val="349887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44624"/>
            <a:ext cx="8534400" cy="758952"/>
          </a:xfrm>
        </p:spPr>
        <p:txBody>
          <a:bodyPr/>
          <a:lstStyle/>
          <a:p>
            <a:r>
              <a:rPr lang="es-MX" dirty="0" smtClean="0"/>
              <a:t>Cargos a elegir 2017-2018</a:t>
            </a:r>
            <a:endParaRPr lang="es-MX" dirty="0"/>
          </a:p>
        </p:txBody>
      </p:sp>
      <p:pic>
        <p:nvPicPr>
          <p:cNvPr id="4" name="3 Marcador de contenido"/>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86224" y="771470"/>
            <a:ext cx="8218224" cy="5753874"/>
          </a:xfrm>
          <a:ln>
            <a:solidFill>
              <a:srgbClr val="002060"/>
            </a:solidFill>
          </a:ln>
        </p:spPr>
      </p:pic>
    </p:spTree>
    <p:extLst>
      <p:ext uri="{BB962C8B-B14F-4D97-AF65-F5344CB8AC3E}">
        <p14:creationId xmlns:p14="http://schemas.microsoft.com/office/powerpoint/2010/main" val="21034777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Finalidad de la propaganda gubernamental</a:t>
            </a:r>
            <a:endParaRPr lang="es-MX" dirty="0"/>
          </a:p>
        </p:txBody>
      </p:sp>
      <p:sp>
        <p:nvSpPr>
          <p:cNvPr id="3" name="Marcador de contenido 2"/>
          <p:cNvSpPr>
            <a:spLocks noGrp="1"/>
          </p:cNvSpPr>
          <p:nvPr>
            <p:ph sz="quarter" idx="1"/>
          </p:nvPr>
        </p:nvSpPr>
        <p:spPr>
          <a:xfrm>
            <a:off x="107504" y="1340768"/>
            <a:ext cx="8698168" cy="5040560"/>
          </a:xfrm>
        </p:spPr>
        <p:txBody>
          <a:bodyPr>
            <a:normAutofit fontScale="40000" lnSpcReduction="20000"/>
          </a:bodyPr>
          <a:lstStyle/>
          <a:p>
            <a:pPr algn="just"/>
            <a:endParaRPr lang="es-MX" sz="4000" dirty="0" smtClean="0"/>
          </a:p>
          <a:p>
            <a:pPr algn="just"/>
            <a:r>
              <a:rPr lang="es-MX" sz="4000" dirty="0" smtClean="0"/>
              <a:t>Sobre </a:t>
            </a:r>
            <a:r>
              <a:rPr lang="es-MX" sz="4000" b="1" dirty="0"/>
              <a:t>la finalidad,</a:t>
            </a:r>
            <a:r>
              <a:rPr lang="es-MX" sz="4000" dirty="0"/>
              <a:t> la Sala Superior ha precisado que la propaganda gubernamental, como una forma de comunicación social, cuyos fines son informativos, educativos o de orientación social, “no persigue persuadir al receptor del mensaje para que éste se convenza de que la acción gubernamental es adecuada o eficaz, sino informar de manera más objetiva a los gobernados sobre la actividad de sus representantes, transmitir conocimientos necesarios para la formación educativa o cívica, u orientar al gobernado sobre la manera en que puede acceder a servicios públicos o beneficiarse de programas sociales, evitar enfermedades, etcétera.”  </a:t>
            </a:r>
          </a:p>
          <a:p>
            <a:pPr marL="0" indent="0" algn="just">
              <a:buNone/>
            </a:pPr>
            <a:endParaRPr lang="es-MX" sz="4000" dirty="0"/>
          </a:p>
          <a:p>
            <a:pPr algn="just"/>
            <a:r>
              <a:rPr lang="es-MX" sz="4000" dirty="0"/>
              <a:t>La propaganda gubernamental “no busca dirigir o condicionar el comportamiento de los gobernados, a través de estímulos o repeticiones, como sucede en la propaganda tradicional, pues, […] la opinión de los gobernados sobre el desempeño de los órganos públicos debe basarse en la evaluación racional de las acciones de gobierno, no en el posible convencimiento de los ciudadanos sobre la bondad, conveniencia o pertinencia de dichas acciones a través de mensajes publicitarios, que pueden apelar a la emoción, a la reiteración constante de una idea o a los gustos del público a quienes se dirigen.”</a:t>
            </a:r>
          </a:p>
          <a:p>
            <a:pPr marL="0" indent="0" algn="just">
              <a:buNone/>
            </a:pPr>
            <a:endParaRPr lang="es-MX" sz="4000" dirty="0"/>
          </a:p>
          <a:p>
            <a:pPr algn="just"/>
            <a:r>
              <a:rPr lang="es-MX" sz="4000" dirty="0"/>
              <a:t>Lo fundamental –de acuerdo con la Sala Superior– estriba en dar a conocer a la ciudadanía en qué consisten los servicios públicos y programas sociales, la forma y el lugar en que se prestan y cómo pueden beneficiarse de ellos, entre otras cosas. </a:t>
            </a:r>
          </a:p>
          <a:p>
            <a:endParaRPr lang="es-MX" sz="4000" dirty="0"/>
          </a:p>
        </p:txBody>
      </p:sp>
    </p:spTree>
    <p:extLst>
      <p:ext uri="{BB962C8B-B14F-4D97-AF65-F5344CB8AC3E}">
        <p14:creationId xmlns:p14="http://schemas.microsoft.com/office/powerpoint/2010/main" val="33233277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1 Título"/>
          <p:cNvSpPr txBox="1">
            <a:spLocks/>
          </p:cNvSpPr>
          <p:nvPr/>
        </p:nvSpPr>
        <p:spPr>
          <a:xfrm>
            <a:off x="683568" y="2204864"/>
            <a:ext cx="7772400" cy="1752600"/>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s-MX" dirty="0" smtClean="0">
                <a:solidFill>
                  <a:schemeClr val="accent1"/>
                </a:solidFill>
              </a:rPr>
              <a:t>Coordinación con los Organismos Públicos Locales para el Proceso Electoral 2017-2018</a:t>
            </a:r>
            <a:endParaRPr lang="es-MX" dirty="0">
              <a:solidFill>
                <a:schemeClr val="accent1"/>
              </a:solidFill>
            </a:endParaRPr>
          </a:p>
        </p:txBody>
      </p:sp>
    </p:spTree>
    <p:extLst>
      <p:ext uri="{BB962C8B-B14F-4D97-AF65-F5344CB8AC3E}">
        <p14:creationId xmlns:p14="http://schemas.microsoft.com/office/powerpoint/2010/main" val="14793012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260648"/>
            <a:ext cx="8534400" cy="758952"/>
          </a:xfrm>
        </p:spPr>
        <p:txBody>
          <a:bodyPr>
            <a:noAutofit/>
          </a:bodyPr>
          <a:lstStyle/>
          <a:p>
            <a:r>
              <a:rPr lang="es-MX" sz="2500" dirty="0" smtClean="0"/>
              <a:t>Experiencia en la organización y coordinación  de procesos electorales anteriores</a:t>
            </a:r>
            <a:endParaRPr lang="es-MX" sz="2500" dirty="0"/>
          </a:p>
        </p:txBody>
      </p:sp>
      <p:graphicFrame>
        <p:nvGraphicFramePr>
          <p:cNvPr id="6" name="5 Marcador de contenido"/>
          <p:cNvGraphicFramePr>
            <a:graphicFrameLocks noGrp="1"/>
          </p:cNvGraphicFramePr>
          <p:nvPr>
            <p:ph sz="quarter" idx="1"/>
            <p:extLst>
              <p:ext uri="{D42A27DB-BD31-4B8C-83A1-F6EECF244321}">
                <p14:modId xmlns:p14="http://schemas.microsoft.com/office/powerpoint/2010/main" val="2333748272"/>
              </p:ext>
            </p:extLst>
          </p:nvPr>
        </p:nvGraphicFramePr>
        <p:xfrm>
          <a:off x="539552" y="1628799"/>
          <a:ext cx="8064897" cy="4536504"/>
        </p:xfrm>
        <a:graphic>
          <a:graphicData uri="http://schemas.openxmlformats.org/drawingml/2006/table">
            <a:tbl>
              <a:tblPr firstRow="1" firstCol="1" bandRow="1">
                <a:tableStyleId>{5C22544A-7EE6-4342-B048-85BDC9FD1C3A}</a:tableStyleId>
              </a:tblPr>
              <a:tblGrid>
                <a:gridCol w="216024"/>
                <a:gridCol w="1296146"/>
                <a:gridCol w="2808310"/>
                <a:gridCol w="288032"/>
                <a:gridCol w="1152130"/>
                <a:gridCol w="2304255"/>
              </a:tblGrid>
              <a:tr h="276239">
                <a:tc gridSpan="2">
                  <a:txBody>
                    <a:bodyPr/>
                    <a:lstStyle/>
                    <a:p>
                      <a:pPr algn="ctr">
                        <a:lnSpc>
                          <a:spcPct val="107000"/>
                        </a:lnSpc>
                        <a:spcAft>
                          <a:spcPts val="0"/>
                        </a:spcAft>
                      </a:pPr>
                      <a:r>
                        <a:rPr lang="es-MX" sz="800" dirty="0">
                          <a:effectLst/>
                        </a:rPr>
                        <a:t>Entidad</a:t>
                      </a:r>
                      <a:endParaRPr lang="es-MX" sz="800" dirty="0">
                        <a:effectLst/>
                        <a:latin typeface="Calibri"/>
                        <a:ea typeface="Calibri"/>
                        <a:cs typeface="Times New Roman"/>
                      </a:endParaRPr>
                    </a:p>
                  </a:txBody>
                  <a:tcPr marL="33093" marR="33093" marT="0" marB="0" anchor="ctr"/>
                </a:tc>
                <a:tc hMerge="1">
                  <a:txBody>
                    <a:bodyPr/>
                    <a:lstStyle/>
                    <a:p>
                      <a:endParaRPr lang="es-MX"/>
                    </a:p>
                  </a:txBody>
                  <a:tcPr/>
                </a:tc>
                <a:tc>
                  <a:txBody>
                    <a:bodyPr/>
                    <a:lstStyle/>
                    <a:p>
                      <a:pPr algn="ctr">
                        <a:lnSpc>
                          <a:spcPct val="107000"/>
                        </a:lnSpc>
                        <a:spcAft>
                          <a:spcPts val="0"/>
                        </a:spcAft>
                      </a:pPr>
                      <a:r>
                        <a:rPr lang="es-MX" sz="800">
                          <a:effectLst/>
                        </a:rPr>
                        <a:t>Experiencia INE-OPL</a:t>
                      </a:r>
                      <a:endParaRPr lang="es-MX" sz="800">
                        <a:effectLst/>
                        <a:latin typeface="Calibri"/>
                        <a:ea typeface="Calibri"/>
                        <a:cs typeface="Times New Roman"/>
                      </a:endParaRPr>
                    </a:p>
                  </a:txBody>
                  <a:tcPr marL="33093" marR="33093" marT="0" marB="0" anchor="ctr"/>
                </a:tc>
                <a:tc gridSpan="2">
                  <a:txBody>
                    <a:bodyPr/>
                    <a:lstStyle/>
                    <a:p>
                      <a:pPr algn="ctr">
                        <a:lnSpc>
                          <a:spcPct val="107000"/>
                        </a:lnSpc>
                        <a:spcAft>
                          <a:spcPts val="0"/>
                        </a:spcAft>
                      </a:pPr>
                      <a:r>
                        <a:rPr lang="es-MX" sz="800">
                          <a:effectLst/>
                        </a:rPr>
                        <a:t>Entidad</a:t>
                      </a:r>
                      <a:endParaRPr lang="es-MX" sz="800">
                        <a:effectLst/>
                        <a:latin typeface="Calibri"/>
                        <a:ea typeface="Calibri"/>
                        <a:cs typeface="Times New Roman"/>
                      </a:endParaRPr>
                    </a:p>
                  </a:txBody>
                  <a:tcPr marL="33093" marR="33093" marT="0" marB="0" anchor="ctr"/>
                </a:tc>
                <a:tc hMerge="1">
                  <a:txBody>
                    <a:bodyPr/>
                    <a:lstStyle/>
                    <a:p>
                      <a:endParaRPr lang="es-MX"/>
                    </a:p>
                  </a:txBody>
                  <a:tcPr/>
                </a:tc>
                <a:tc>
                  <a:txBody>
                    <a:bodyPr/>
                    <a:lstStyle/>
                    <a:p>
                      <a:pPr algn="ctr">
                        <a:lnSpc>
                          <a:spcPct val="107000"/>
                        </a:lnSpc>
                        <a:spcAft>
                          <a:spcPts val="0"/>
                        </a:spcAft>
                      </a:pPr>
                      <a:r>
                        <a:rPr lang="es-MX" sz="800">
                          <a:effectLst/>
                        </a:rPr>
                        <a:t>Experiencia INE-OPL</a:t>
                      </a:r>
                      <a:endParaRPr lang="es-MX" sz="800">
                        <a:effectLst/>
                        <a:latin typeface="Calibri"/>
                        <a:ea typeface="Calibri"/>
                        <a:cs typeface="Times New Roman"/>
                      </a:endParaRPr>
                    </a:p>
                  </a:txBody>
                  <a:tcPr marL="33093" marR="33093" marT="0" marB="0" anchor="ctr"/>
                </a:tc>
              </a:tr>
              <a:tr h="268143">
                <a:tc>
                  <a:txBody>
                    <a:bodyPr/>
                    <a:lstStyle/>
                    <a:p>
                      <a:pPr algn="ctr">
                        <a:lnSpc>
                          <a:spcPct val="107000"/>
                        </a:lnSpc>
                        <a:spcAft>
                          <a:spcPts val="0"/>
                        </a:spcAft>
                      </a:pPr>
                      <a:r>
                        <a:rPr lang="es-MX" sz="800" dirty="0">
                          <a:effectLst/>
                        </a:rPr>
                        <a:t>1</a:t>
                      </a:r>
                      <a:endParaRPr lang="es-MX" sz="800"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Aguascalientes</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Local 2015-2016</a:t>
                      </a:r>
                      <a:endParaRPr lang="es-MX" sz="800"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17</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Morelos </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Concurrente 2014-2015</a:t>
                      </a:r>
                      <a:endParaRPr lang="es-MX" sz="800">
                        <a:effectLst/>
                        <a:latin typeface="Calibri"/>
                        <a:ea typeface="Calibri"/>
                        <a:cs typeface="Times New Roman"/>
                      </a:endParaRPr>
                    </a:p>
                  </a:txBody>
                  <a:tcPr marL="33093" marR="33093" marT="0" marB="0" anchor="ctr"/>
                </a:tc>
              </a:tr>
              <a:tr h="265260">
                <a:tc>
                  <a:txBody>
                    <a:bodyPr/>
                    <a:lstStyle/>
                    <a:p>
                      <a:pPr algn="ctr">
                        <a:lnSpc>
                          <a:spcPct val="107000"/>
                        </a:lnSpc>
                        <a:spcAft>
                          <a:spcPts val="0"/>
                        </a:spcAft>
                      </a:pPr>
                      <a:r>
                        <a:rPr lang="es-MX" sz="800">
                          <a:effectLst/>
                        </a:rPr>
                        <a:t>2</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Baja California</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Local 2015-2016</a:t>
                      </a:r>
                      <a:endParaRPr lang="es-MX" sz="800"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18</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Nayarit</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Local 2016-2017</a:t>
                      </a:r>
                      <a:endParaRPr lang="es-MX" sz="800">
                        <a:effectLst/>
                        <a:latin typeface="Calibri"/>
                        <a:ea typeface="Calibri"/>
                        <a:cs typeface="Times New Roman"/>
                      </a:endParaRPr>
                    </a:p>
                  </a:txBody>
                  <a:tcPr marL="33093" marR="33093" marT="0" marB="0" anchor="ctr"/>
                </a:tc>
              </a:tr>
              <a:tr h="279120">
                <a:tc>
                  <a:txBody>
                    <a:bodyPr/>
                    <a:lstStyle/>
                    <a:p>
                      <a:pPr algn="ctr">
                        <a:lnSpc>
                          <a:spcPct val="107000"/>
                        </a:lnSpc>
                        <a:spcAft>
                          <a:spcPts val="0"/>
                        </a:spcAft>
                      </a:pPr>
                      <a:r>
                        <a:rPr lang="es-MX" sz="800" dirty="0">
                          <a:effectLst/>
                        </a:rPr>
                        <a:t>3</a:t>
                      </a:r>
                      <a:endParaRPr lang="es-MX" sz="800"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Baja California </a:t>
                      </a:r>
                      <a:r>
                        <a:rPr lang="es-MX" sz="800" b="1" dirty="0" smtClean="0">
                          <a:effectLst/>
                        </a:rPr>
                        <a:t> Sur</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Concurrente 2014-2015</a:t>
                      </a:r>
                      <a:endParaRPr lang="es-MX" sz="800"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19</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Nuevo León</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Concurrente 2014-2015</a:t>
                      </a:r>
                      <a:endParaRPr lang="es-MX" sz="800">
                        <a:effectLst/>
                        <a:latin typeface="Calibri"/>
                        <a:ea typeface="Calibri"/>
                        <a:cs typeface="Times New Roman"/>
                      </a:endParaRPr>
                    </a:p>
                  </a:txBody>
                  <a:tcPr marL="33093" marR="33093" marT="0" marB="0" anchor="ctr"/>
                </a:tc>
              </a:tr>
              <a:tr h="198200">
                <a:tc>
                  <a:txBody>
                    <a:bodyPr/>
                    <a:lstStyle/>
                    <a:p>
                      <a:pPr algn="ctr">
                        <a:lnSpc>
                          <a:spcPct val="107000"/>
                        </a:lnSpc>
                        <a:spcAft>
                          <a:spcPts val="0"/>
                        </a:spcAft>
                      </a:pPr>
                      <a:r>
                        <a:rPr lang="es-MX" sz="800">
                          <a:effectLst/>
                        </a:rPr>
                        <a:t>4</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Campeche</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Concurrente 2014-2015</a:t>
                      </a:r>
                      <a:endParaRPr lang="es-MX" sz="800"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20</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Oaxaca</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Local 2015-2016 y Extraordinaria 2017</a:t>
                      </a:r>
                      <a:endParaRPr lang="es-MX" sz="80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a:effectLst/>
                        </a:rPr>
                        <a:t>5</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a:effectLst/>
                        </a:rPr>
                        <a:t>Chiapas</a:t>
                      </a:r>
                      <a:endParaRPr lang="es-MX" sz="800" b="1">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Local 2014-2015 y Extraordinaria 2015</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21</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Puebla </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Local 2015-2016</a:t>
                      </a:r>
                      <a:endParaRPr lang="es-MX" sz="800" dirty="0">
                        <a:effectLst/>
                        <a:latin typeface="Calibri"/>
                        <a:ea typeface="Calibri"/>
                        <a:cs typeface="Times New Roman"/>
                      </a:endParaRPr>
                    </a:p>
                  </a:txBody>
                  <a:tcPr marL="33093" marR="33093" marT="0" marB="0" anchor="ctr"/>
                </a:tc>
              </a:tr>
              <a:tr h="181461">
                <a:tc>
                  <a:txBody>
                    <a:bodyPr/>
                    <a:lstStyle/>
                    <a:p>
                      <a:pPr algn="ctr">
                        <a:lnSpc>
                          <a:spcPct val="107000"/>
                        </a:lnSpc>
                        <a:spcAft>
                          <a:spcPts val="0"/>
                        </a:spcAft>
                      </a:pPr>
                      <a:r>
                        <a:rPr lang="es-MX" sz="800">
                          <a:effectLst/>
                        </a:rPr>
                        <a:t>6</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Chihuahua</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Local 2015-2016</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22</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Querétaro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Concurrente 2014-2015 y Extraordinaria 2015</a:t>
                      </a:r>
                      <a:endParaRPr lang="es-MX" sz="800">
                        <a:effectLst/>
                        <a:latin typeface="Calibri"/>
                        <a:ea typeface="Calibri"/>
                        <a:cs typeface="Times New Roman"/>
                      </a:endParaRPr>
                    </a:p>
                  </a:txBody>
                  <a:tcPr marL="33093" marR="33093" marT="0" marB="0" anchor="ctr"/>
                </a:tc>
              </a:tr>
              <a:tr h="346181">
                <a:tc>
                  <a:txBody>
                    <a:bodyPr/>
                    <a:lstStyle/>
                    <a:p>
                      <a:pPr algn="ctr">
                        <a:lnSpc>
                          <a:spcPct val="107000"/>
                        </a:lnSpc>
                        <a:spcAft>
                          <a:spcPts val="0"/>
                        </a:spcAft>
                      </a:pPr>
                      <a:r>
                        <a:rPr lang="es-MX" sz="800">
                          <a:effectLst/>
                        </a:rPr>
                        <a:t>7</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Ciudad de México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Concurrente 2014-2015 y Asamblea Constituyente 2016</a:t>
                      </a:r>
                      <a:endParaRPr lang="es-MX" sz="800"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23</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Quintana Roo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Local 2015-2016</a:t>
                      </a:r>
                      <a:endParaRPr lang="es-MX" sz="800" dirty="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a:effectLst/>
                        </a:rPr>
                        <a:t>8</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Coahuila</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Local 2016-2017</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24</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San Luis Potosí </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Concurrente 2014-2015</a:t>
                      </a:r>
                      <a:endParaRPr lang="es-MX" sz="800" dirty="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a:effectLst/>
                        </a:rPr>
                        <a:t>9</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Colima</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Concurrente 2014-2015 y Extraordinaria 2016</a:t>
                      </a:r>
                      <a:endParaRPr lang="es-MX" sz="800"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25</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a:effectLst/>
                        </a:rPr>
                        <a:t>Sinaloa</a:t>
                      </a:r>
                      <a:endParaRPr lang="es-MX" sz="800" b="1">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Local 2015-2016</a:t>
                      </a:r>
                      <a:endParaRPr lang="es-MX" sz="800" dirty="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a:effectLst/>
                        </a:rPr>
                        <a:t>10</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Durango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Local 2015-2016</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26</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Sonora</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Concurrente 2014-2015</a:t>
                      </a:r>
                      <a:endParaRPr lang="es-MX" sz="800" dirty="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a:effectLst/>
                        </a:rPr>
                        <a:t>11</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Guanajuato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Concurrente 2014-2015</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27</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Tabasco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Concurrente 2014-2015 y Extraordinaria 2015</a:t>
                      </a:r>
                      <a:endParaRPr lang="es-MX" sz="800" dirty="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a:effectLst/>
                        </a:rPr>
                        <a:t>12</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Guerrero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Concurrente 2014-2015 y Extraordinaria 2015</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28</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Tamaulipas</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Local 2015-2016</a:t>
                      </a:r>
                      <a:endParaRPr lang="es-MX" sz="800" dirty="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a:effectLst/>
                        </a:rPr>
                        <a:t>13</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Hidalgo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Local 2015-2016 y Extraordinaria 2016</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solidFill>
                            <a:schemeClr val="bg1"/>
                          </a:solidFill>
                          <a:effectLst/>
                        </a:rPr>
                        <a:t>29</a:t>
                      </a:r>
                      <a:endParaRPr lang="es-MX" sz="80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Tlaxcala</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Local 2015-2016 y Extraordinaria 2017</a:t>
                      </a:r>
                      <a:endParaRPr lang="es-MX" sz="800" dirty="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a:effectLst/>
                        </a:rPr>
                        <a:t>14</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Jalisco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Concurrente 2014-2015</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solidFill>
                            <a:schemeClr val="bg1"/>
                          </a:solidFill>
                          <a:effectLst/>
                        </a:rPr>
                        <a:t>30</a:t>
                      </a:r>
                      <a:endParaRPr lang="es-MX" sz="80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Veracruz</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Local 2015-2016 y Local 2016-2017</a:t>
                      </a:r>
                      <a:endParaRPr lang="es-MX" sz="800" dirty="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a:effectLst/>
                        </a:rPr>
                        <a:t>15</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México</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Concurrente 2014-2015 y Local 2016-2017</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solidFill>
                            <a:schemeClr val="bg1"/>
                          </a:solidFill>
                          <a:effectLst/>
                        </a:rPr>
                        <a:t>31</a:t>
                      </a:r>
                      <a:endParaRPr lang="es-MX" sz="80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Yucatán</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Concurrente 2014-2015</a:t>
                      </a:r>
                      <a:endParaRPr lang="es-MX" sz="800" dirty="0">
                        <a:effectLst/>
                        <a:latin typeface="Calibri"/>
                        <a:ea typeface="Calibri"/>
                        <a:cs typeface="Times New Roman"/>
                      </a:endParaRPr>
                    </a:p>
                  </a:txBody>
                  <a:tcPr marL="33093" marR="33093" marT="0" marB="0" anchor="ctr"/>
                </a:tc>
              </a:tr>
              <a:tr h="272190">
                <a:tc>
                  <a:txBody>
                    <a:bodyPr/>
                    <a:lstStyle/>
                    <a:p>
                      <a:pPr algn="ctr">
                        <a:lnSpc>
                          <a:spcPct val="107000"/>
                        </a:lnSpc>
                        <a:spcAft>
                          <a:spcPts val="0"/>
                        </a:spcAft>
                      </a:pPr>
                      <a:r>
                        <a:rPr lang="es-MX" sz="800" dirty="0">
                          <a:effectLst/>
                        </a:rPr>
                        <a:t>16</a:t>
                      </a:r>
                      <a:endParaRPr lang="es-MX" sz="800"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b="1" dirty="0">
                          <a:effectLst/>
                        </a:rPr>
                        <a:t>Michoacán</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a:effectLst/>
                        </a:rPr>
                        <a:t>Concurrente 2014-2015 y Extraordinaria 2015</a:t>
                      </a:r>
                      <a:endParaRPr lang="es-MX" sz="80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solidFill>
                            <a:schemeClr val="bg1"/>
                          </a:solidFill>
                          <a:effectLst/>
                        </a:rPr>
                        <a:t>32</a:t>
                      </a:r>
                      <a:endParaRPr lang="es-MX" sz="800" dirty="0">
                        <a:solidFill>
                          <a:schemeClr val="bg1"/>
                        </a:solidFill>
                        <a:effectLst/>
                        <a:latin typeface="Calibri"/>
                        <a:ea typeface="Calibri"/>
                        <a:cs typeface="Times New Roman"/>
                      </a:endParaRPr>
                    </a:p>
                  </a:txBody>
                  <a:tcPr marL="33093" marR="33093" marT="0" marB="0" anchor="ctr">
                    <a:solidFill>
                      <a:schemeClr val="accent1"/>
                    </a:solidFill>
                  </a:tcPr>
                </a:tc>
                <a:tc>
                  <a:txBody>
                    <a:bodyPr/>
                    <a:lstStyle/>
                    <a:p>
                      <a:pPr algn="ctr">
                        <a:lnSpc>
                          <a:spcPct val="107000"/>
                        </a:lnSpc>
                        <a:spcAft>
                          <a:spcPts val="0"/>
                        </a:spcAft>
                      </a:pPr>
                      <a:r>
                        <a:rPr lang="es-MX" sz="800" b="1" dirty="0">
                          <a:effectLst/>
                        </a:rPr>
                        <a:t>Zacatecas</a:t>
                      </a:r>
                      <a:endParaRPr lang="es-MX" sz="800" b="1" dirty="0">
                        <a:effectLst/>
                        <a:latin typeface="Calibri"/>
                        <a:ea typeface="Calibri"/>
                        <a:cs typeface="Times New Roman"/>
                      </a:endParaRPr>
                    </a:p>
                  </a:txBody>
                  <a:tcPr marL="33093" marR="33093" marT="0" marB="0" anchor="ctr"/>
                </a:tc>
                <a:tc>
                  <a:txBody>
                    <a:bodyPr/>
                    <a:lstStyle/>
                    <a:p>
                      <a:pPr algn="ctr">
                        <a:lnSpc>
                          <a:spcPct val="107000"/>
                        </a:lnSpc>
                        <a:spcAft>
                          <a:spcPts val="0"/>
                        </a:spcAft>
                      </a:pPr>
                      <a:r>
                        <a:rPr lang="es-MX" sz="800" dirty="0">
                          <a:effectLst/>
                        </a:rPr>
                        <a:t>Local 2015-2016 y Extraordinaria 2016</a:t>
                      </a:r>
                      <a:endParaRPr lang="es-MX" sz="800" dirty="0">
                        <a:effectLst/>
                        <a:latin typeface="Calibri"/>
                        <a:ea typeface="Calibri"/>
                        <a:cs typeface="Times New Roman"/>
                      </a:endParaRPr>
                    </a:p>
                  </a:txBody>
                  <a:tcPr marL="33093" marR="33093" marT="0" marB="0" anchor="ctr"/>
                </a:tc>
              </a:tr>
            </a:tbl>
          </a:graphicData>
        </a:graphic>
      </p:graphicFrame>
    </p:spTree>
    <p:extLst>
      <p:ext uri="{BB962C8B-B14F-4D97-AF65-F5344CB8AC3E}">
        <p14:creationId xmlns:p14="http://schemas.microsoft.com/office/powerpoint/2010/main" val="13348751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500" dirty="0" smtClean="0"/>
              <a:t>Actividades </a:t>
            </a:r>
            <a:r>
              <a:rPr lang="es-MX" sz="2500" dirty="0"/>
              <a:t>de coordinación </a:t>
            </a:r>
            <a:r>
              <a:rPr lang="es-MX" sz="2500" dirty="0" smtClean="0"/>
              <a:t>interinstitucional para el proceso electoral 2017-2018</a:t>
            </a:r>
            <a:endParaRPr lang="es-MX" sz="2500" dirty="0"/>
          </a:p>
        </p:txBody>
      </p:sp>
      <p:sp>
        <p:nvSpPr>
          <p:cNvPr id="3" name="2 Marcador de contenido"/>
          <p:cNvSpPr>
            <a:spLocks noGrp="1"/>
          </p:cNvSpPr>
          <p:nvPr>
            <p:ph sz="quarter" idx="1"/>
          </p:nvPr>
        </p:nvSpPr>
        <p:spPr>
          <a:xfrm>
            <a:off x="611560" y="1556792"/>
            <a:ext cx="8158680" cy="4572000"/>
          </a:xfrm>
        </p:spPr>
        <p:txBody>
          <a:bodyPr>
            <a:normAutofit fontScale="70000" lnSpcReduction="20000"/>
          </a:bodyPr>
          <a:lstStyle/>
          <a:p>
            <a:endParaRPr lang="es-MX" dirty="0"/>
          </a:p>
          <a:p>
            <a:pPr lvl="0"/>
            <a:r>
              <a:rPr lang="es-MX" dirty="0"/>
              <a:t>Mecanismos de coordinación</a:t>
            </a:r>
          </a:p>
          <a:p>
            <a:pPr lvl="0"/>
            <a:r>
              <a:rPr lang="es-MX" dirty="0"/>
              <a:t>Integración y funcionamiento de órganos desconcentrados</a:t>
            </a:r>
          </a:p>
          <a:p>
            <a:pPr lvl="0"/>
            <a:r>
              <a:rPr lang="es-MX" dirty="0"/>
              <a:t>Lista Nominal de Electores</a:t>
            </a:r>
          </a:p>
          <a:p>
            <a:pPr lvl="0"/>
            <a:r>
              <a:rPr lang="es-MX" dirty="0"/>
              <a:t>Observadores electorales</a:t>
            </a:r>
          </a:p>
          <a:p>
            <a:pPr lvl="0"/>
            <a:r>
              <a:rPr lang="es-MX" dirty="0"/>
              <a:t>Ubicación de casillas</a:t>
            </a:r>
          </a:p>
          <a:p>
            <a:pPr lvl="0"/>
            <a:r>
              <a:rPr lang="es-MX" dirty="0"/>
              <a:t>Integración de las Mesas Directivas de Casilla</a:t>
            </a:r>
          </a:p>
          <a:p>
            <a:pPr lvl="0"/>
            <a:r>
              <a:rPr lang="es-MX" dirty="0"/>
              <a:t>Fiscalización de los recursos de los Partidos Políticos </a:t>
            </a:r>
          </a:p>
          <a:p>
            <a:pPr lvl="0"/>
            <a:r>
              <a:rPr lang="es-MX" dirty="0"/>
              <a:t>Candidaturas </a:t>
            </a:r>
          </a:p>
          <a:p>
            <a:pPr lvl="0"/>
            <a:r>
              <a:rPr lang="es-MX" dirty="0"/>
              <a:t>Documentación y material electoral</a:t>
            </a:r>
          </a:p>
          <a:p>
            <a:pPr lvl="0"/>
            <a:r>
              <a:rPr lang="es-MX" dirty="0"/>
              <a:t>Bodegas electorales</a:t>
            </a:r>
          </a:p>
          <a:p>
            <a:pPr lvl="0"/>
            <a:r>
              <a:rPr lang="es-MX" dirty="0"/>
              <a:t>Voto de los ciudadanos residentes en el extranjero</a:t>
            </a:r>
          </a:p>
          <a:p>
            <a:pPr lvl="0"/>
            <a:r>
              <a:rPr lang="es-MX" dirty="0"/>
              <a:t>Jornada Electoral </a:t>
            </a:r>
          </a:p>
          <a:p>
            <a:pPr lvl="0"/>
            <a:r>
              <a:rPr lang="es-MX" dirty="0"/>
              <a:t>Mecanismos de recolección y </a:t>
            </a:r>
          </a:p>
          <a:p>
            <a:pPr lvl="0"/>
            <a:r>
              <a:rPr lang="es-MX" dirty="0" smtClean="0"/>
              <a:t>Cómputos</a:t>
            </a:r>
            <a:endParaRPr lang="es-MX" dirty="0"/>
          </a:p>
        </p:txBody>
      </p:sp>
    </p:spTree>
    <p:extLst>
      <p:ext uri="{BB962C8B-B14F-4D97-AF65-F5344CB8AC3E}">
        <p14:creationId xmlns:p14="http://schemas.microsoft.com/office/powerpoint/2010/main" val="271626603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Título"/>
          <p:cNvSpPr>
            <a:spLocks noGrp="1"/>
          </p:cNvSpPr>
          <p:nvPr>
            <p:ph type="title"/>
          </p:nvPr>
        </p:nvSpPr>
        <p:spPr/>
        <p:txBody>
          <a:bodyPr/>
          <a:lstStyle/>
          <a:p>
            <a:r>
              <a:rPr lang="es-MX" dirty="0" smtClean="0"/>
              <a:t>Coordinación INE-OPL</a:t>
            </a:r>
            <a:endParaRPr lang="es-MX" dirty="0"/>
          </a:p>
        </p:txBody>
      </p:sp>
      <p:sp>
        <p:nvSpPr>
          <p:cNvPr id="15" name="14 Marcador de contenido"/>
          <p:cNvSpPr>
            <a:spLocks noGrp="1"/>
          </p:cNvSpPr>
          <p:nvPr>
            <p:ph sz="quarter" idx="1"/>
          </p:nvPr>
        </p:nvSpPr>
        <p:spPr>
          <a:xfrm>
            <a:off x="179512" y="1412776"/>
            <a:ext cx="8784976" cy="4968552"/>
          </a:xfrm>
        </p:spPr>
        <p:txBody>
          <a:bodyPr>
            <a:normAutofit fontScale="55000" lnSpcReduction="20000"/>
          </a:bodyPr>
          <a:lstStyle/>
          <a:p>
            <a:pPr algn="just" defTabSz="914400"/>
            <a:endParaRPr lang="es-MX" sz="2800" b="1" dirty="0">
              <a:solidFill>
                <a:prstClr val="black"/>
              </a:solidFill>
            </a:endParaRPr>
          </a:p>
          <a:p>
            <a:pPr algn="just" defTabSz="914400"/>
            <a:r>
              <a:rPr lang="es-MX" sz="2900" b="1" dirty="0" smtClean="0">
                <a:solidFill>
                  <a:prstClr val="black"/>
                </a:solidFill>
              </a:rPr>
              <a:t>El </a:t>
            </a:r>
            <a:r>
              <a:rPr lang="es-MX" sz="2900" b="1" dirty="0">
                <a:solidFill>
                  <a:prstClr val="black"/>
                </a:solidFill>
              </a:rPr>
              <a:t>INE deberá privilegiar las acciones que corresponden a las elecciones federales</a:t>
            </a:r>
            <a:r>
              <a:rPr lang="es-MX" sz="2900" dirty="0">
                <a:solidFill>
                  <a:prstClr val="black"/>
                </a:solidFill>
              </a:rPr>
              <a:t>, </a:t>
            </a:r>
            <a:r>
              <a:rPr lang="es-MX" sz="2900" b="1" dirty="0">
                <a:solidFill>
                  <a:prstClr val="black"/>
                </a:solidFill>
              </a:rPr>
              <a:t>sin descuido de efectuar acciones importantes en relación con las de carácter local. </a:t>
            </a:r>
          </a:p>
          <a:p>
            <a:pPr algn="just" defTabSz="914400"/>
            <a:endParaRPr lang="es-MX" sz="2900" b="1" dirty="0">
              <a:solidFill>
                <a:prstClr val="black"/>
              </a:solidFill>
            </a:endParaRPr>
          </a:p>
          <a:p>
            <a:pPr algn="just" defTabSz="914400"/>
            <a:r>
              <a:rPr lang="es-MX" sz="2900" dirty="0">
                <a:solidFill>
                  <a:prstClr val="black"/>
                </a:solidFill>
              </a:rPr>
              <a:t>Parte de la atención del INE a las elecciones locales se encuentra comprendida en la ubicación y equipamiento de las casillas, la distribución de documentos y materiales electorales a los presidentes, el operativo de campo de los conteos rápidos y los mecanismos de recolección. </a:t>
            </a:r>
          </a:p>
          <a:p>
            <a:pPr algn="just" defTabSz="914400"/>
            <a:endParaRPr lang="es-MX" sz="2900" dirty="0">
              <a:solidFill>
                <a:prstClr val="black"/>
              </a:solidFill>
            </a:endParaRPr>
          </a:p>
          <a:p>
            <a:pPr algn="just" defTabSz="914400"/>
            <a:r>
              <a:rPr lang="es-MX" sz="2900" dirty="0">
                <a:solidFill>
                  <a:prstClr val="black"/>
                </a:solidFill>
              </a:rPr>
              <a:t>Para estos proyectos y para aquellos que estarán a cargo directamente de los OPL, se prevé incidir en su planeación e instrumentación mediante las siguientes acciones:  </a:t>
            </a:r>
            <a:endParaRPr lang="es-MX" sz="2900" dirty="0" smtClean="0">
              <a:solidFill>
                <a:prstClr val="black"/>
              </a:solidFill>
            </a:endParaRPr>
          </a:p>
          <a:p>
            <a:pPr marL="0" indent="0" algn="just">
              <a:buNone/>
            </a:pPr>
            <a:endParaRPr lang="es-MX" sz="2900" dirty="0" smtClean="0">
              <a:solidFill>
                <a:prstClr val="black"/>
              </a:solidFill>
            </a:endParaRPr>
          </a:p>
          <a:p>
            <a:pPr marL="612000" indent="-514350" algn="just">
              <a:buFont typeface="+mj-lt"/>
              <a:buAutoNum type="arabicPeriod"/>
            </a:pPr>
            <a:r>
              <a:rPr lang="es-MX" sz="2900" dirty="0" smtClean="0">
                <a:solidFill>
                  <a:prstClr val="black"/>
                </a:solidFill>
              </a:rPr>
              <a:t>Reuniones </a:t>
            </a:r>
            <a:r>
              <a:rPr lang="es-MX" sz="2900" dirty="0">
                <a:solidFill>
                  <a:prstClr val="black"/>
                </a:solidFill>
              </a:rPr>
              <a:t>nacionales o regionales de coordinación (INE-OPL nivel </a:t>
            </a:r>
            <a:r>
              <a:rPr lang="es-MX" sz="2900" dirty="0" smtClean="0">
                <a:solidFill>
                  <a:prstClr val="black"/>
                </a:solidFill>
              </a:rPr>
              <a:t>central)</a:t>
            </a:r>
          </a:p>
          <a:p>
            <a:pPr marL="612000" indent="-514350" algn="just">
              <a:buFont typeface="+mj-lt"/>
              <a:buAutoNum type="arabicPeriod"/>
            </a:pPr>
            <a:r>
              <a:rPr lang="es-MX" sz="2900" dirty="0" smtClean="0">
                <a:solidFill>
                  <a:prstClr val="black"/>
                </a:solidFill>
              </a:rPr>
              <a:t>Reuniones </a:t>
            </a:r>
            <a:r>
              <a:rPr lang="es-MX" sz="2900" dirty="0">
                <a:solidFill>
                  <a:prstClr val="black"/>
                </a:solidFill>
              </a:rPr>
              <a:t>sobre asuntos específicos de la Asistencia Electoral (</a:t>
            </a:r>
            <a:r>
              <a:rPr lang="es-MX" sz="2900" dirty="0" smtClean="0">
                <a:solidFill>
                  <a:prstClr val="black"/>
                </a:solidFill>
              </a:rPr>
              <a:t>JLE-OPL)</a:t>
            </a:r>
          </a:p>
          <a:p>
            <a:pPr marL="612000" indent="-514350" algn="just">
              <a:buFont typeface="+mj-lt"/>
              <a:buAutoNum type="arabicPeriod"/>
            </a:pPr>
            <a:r>
              <a:rPr lang="es-MX" sz="2900" dirty="0" smtClean="0">
                <a:solidFill>
                  <a:prstClr val="black"/>
                </a:solidFill>
              </a:rPr>
              <a:t>Compartición </a:t>
            </a:r>
            <a:r>
              <a:rPr lang="es-MX" sz="2900" dirty="0">
                <a:solidFill>
                  <a:prstClr val="black"/>
                </a:solidFill>
              </a:rPr>
              <a:t>de la experiencia del INE: lineamientos y otros documentos de </a:t>
            </a:r>
            <a:r>
              <a:rPr lang="es-MX" sz="2900" dirty="0" smtClean="0">
                <a:solidFill>
                  <a:prstClr val="black"/>
                </a:solidFill>
              </a:rPr>
              <a:t>planeación</a:t>
            </a:r>
          </a:p>
          <a:p>
            <a:pPr marL="612000" indent="-514350" algn="just">
              <a:buFont typeface="+mj-lt"/>
              <a:buAutoNum type="arabicPeriod"/>
            </a:pPr>
            <a:r>
              <a:rPr lang="es-MX" sz="2900" dirty="0" smtClean="0">
                <a:solidFill>
                  <a:prstClr val="black"/>
                </a:solidFill>
              </a:rPr>
              <a:t>Capacitación </a:t>
            </a:r>
            <a:r>
              <a:rPr lang="es-MX" sz="2900" dirty="0">
                <a:solidFill>
                  <a:prstClr val="black"/>
                </a:solidFill>
              </a:rPr>
              <a:t>y asesoría a través de reuniones y talleres para el equipo de multiplicadores del </a:t>
            </a:r>
            <a:r>
              <a:rPr lang="es-MX" sz="2900" dirty="0" smtClean="0">
                <a:solidFill>
                  <a:prstClr val="black"/>
                </a:solidFill>
              </a:rPr>
              <a:t>OPL</a:t>
            </a:r>
          </a:p>
          <a:p>
            <a:pPr marL="612000" indent="-514350" algn="just">
              <a:buFont typeface="+mj-lt"/>
              <a:buAutoNum type="arabicPeriod"/>
            </a:pPr>
            <a:r>
              <a:rPr lang="es-MX" sz="2900" dirty="0" smtClean="0">
                <a:solidFill>
                  <a:prstClr val="black"/>
                </a:solidFill>
              </a:rPr>
              <a:t>Reuniones </a:t>
            </a:r>
            <a:r>
              <a:rPr lang="es-MX" sz="2900" dirty="0">
                <a:solidFill>
                  <a:prstClr val="black"/>
                </a:solidFill>
              </a:rPr>
              <a:t>de orientación sobre la estimación del personal que debe ser contratado</a:t>
            </a:r>
          </a:p>
          <a:p>
            <a:endParaRPr lang="es-MX" dirty="0"/>
          </a:p>
        </p:txBody>
      </p:sp>
    </p:spTree>
    <p:extLst>
      <p:ext uri="{BB962C8B-B14F-4D97-AF65-F5344CB8AC3E}">
        <p14:creationId xmlns:p14="http://schemas.microsoft.com/office/powerpoint/2010/main" val="35392406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2852936"/>
            <a:ext cx="8205903" cy="584775"/>
          </a:xfrm>
          <a:prstGeom prst="rect">
            <a:avLst/>
          </a:prstGeom>
        </p:spPr>
        <p:txBody>
          <a:bodyPr wrap="square">
            <a:spAutoFit/>
          </a:bodyPr>
          <a:lstStyle/>
          <a:p>
            <a:pPr algn="ctr"/>
            <a:r>
              <a:rPr lang="es-MX" sz="3200" dirty="0" smtClean="0">
                <a:solidFill>
                  <a:schemeClr val="accent1"/>
                </a:solidFill>
              </a:rPr>
              <a:t>El sistema nacional de fiscalización electoral</a:t>
            </a:r>
            <a:endParaRPr lang="es-MX" sz="3200" dirty="0">
              <a:solidFill>
                <a:schemeClr val="accent1"/>
              </a:solidFill>
            </a:endParaRPr>
          </a:p>
        </p:txBody>
      </p:sp>
    </p:spTree>
    <p:extLst>
      <p:ext uri="{BB962C8B-B14F-4D97-AF65-F5344CB8AC3E}">
        <p14:creationId xmlns:p14="http://schemas.microsoft.com/office/powerpoint/2010/main" val="8592809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La fiscalización nacional de campaña</a:t>
            </a:r>
            <a:endParaRPr lang="es-MX" dirty="0"/>
          </a:p>
        </p:txBody>
      </p:sp>
      <p:sp>
        <p:nvSpPr>
          <p:cNvPr id="3" name="Marcador de contenido 2"/>
          <p:cNvSpPr>
            <a:spLocks noGrp="1"/>
          </p:cNvSpPr>
          <p:nvPr>
            <p:ph sz="quarter" idx="1"/>
          </p:nvPr>
        </p:nvSpPr>
        <p:spPr/>
        <p:txBody>
          <a:bodyPr>
            <a:normAutofit fontScale="77500" lnSpcReduction="20000"/>
          </a:bodyPr>
          <a:lstStyle/>
          <a:p>
            <a:pPr marL="0" lvl="0" indent="0" algn="just">
              <a:buNone/>
            </a:pPr>
            <a:r>
              <a:rPr lang="es-MX" dirty="0"/>
              <a:t>El </a:t>
            </a:r>
            <a:r>
              <a:rPr lang="es-MX" b="1" dirty="0">
                <a:solidFill>
                  <a:schemeClr val="accent1">
                    <a:lumMod val="75000"/>
                  </a:schemeClr>
                </a:solidFill>
              </a:rPr>
              <a:t>tránsito de una fiscalización mixta a un sistema único </a:t>
            </a:r>
            <a:r>
              <a:rPr lang="es-MX" dirty="0"/>
              <a:t>de carácter nacional implicó los siguientes cambios: </a:t>
            </a:r>
          </a:p>
          <a:p>
            <a:pPr marL="0" indent="0" algn="just">
              <a:buNone/>
            </a:pPr>
            <a:r>
              <a:rPr lang="es-MX" dirty="0"/>
              <a:t> </a:t>
            </a:r>
          </a:p>
          <a:p>
            <a:pPr marL="0" lvl="0" indent="0" algn="just">
              <a:buNone/>
            </a:pPr>
            <a:r>
              <a:rPr lang="es-MX" dirty="0"/>
              <a:t>	1.-Se releva a la </a:t>
            </a:r>
            <a:r>
              <a:rPr lang="es-MX" dirty="0">
                <a:solidFill>
                  <a:schemeClr val="accent1">
                    <a:lumMod val="75000"/>
                  </a:schemeClr>
                </a:solidFill>
              </a:rPr>
              <a:t>autoridad local </a:t>
            </a:r>
            <a:r>
              <a:rPr lang="es-MX" dirty="0"/>
              <a:t>de la </a:t>
            </a:r>
            <a:r>
              <a:rPr lang="es-MX" dirty="0">
                <a:solidFill>
                  <a:schemeClr val="accent1">
                    <a:lumMod val="75000"/>
                  </a:schemeClr>
                </a:solidFill>
              </a:rPr>
              <a:t>tarea de fiscalizar los ingresos y egresos 	anuales y de precampaña y campaña </a:t>
            </a:r>
            <a:r>
              <a:rPr lang="es-MX" dirty="0"/>
              <a:t>de partidos políticos y candidatos.</a:t>
            </a:r>
          </a:p>
          <a:p>
            <a:pPr marL="0" lvl="0" indent="0" algn="just">
              <a:buNone/>
            </a:pPr>
            <a:endParaRPr lang="es-MX" dirty="0"/>
          </a:p>
          <a:p>
            <a:pPr marL="0" lvl="0" indent="0" algn="just">
              <a:buNone/>
            </a:pPr>
            <a:r>
              <a:rPr lang="es-MX" dirty="0"/>
              <a:t>	2.- La </a:t>
            </a:r>
            <a:r>
              <a:rPr lang="es-MX" dirty="0">
                <a:solidFill>
                  <a:schemeClr val="accent1">
                    <a:lumMod val="75000"/>
                  </a:schemeClr>
                </a:solidFill>
              </a:rPr>
              <a:t>auditoría</a:t>
            </a:r>
            <a:r>
              <a:rPr lang="es-MX" dirty="0"/>
              <a:t> es </a:t>
            </a:r>
            <a:r>
              <a:rPr lang="es-MX" dirty="0">
                <a:solidFill>
                  <a:schemeClr val="accent1">
                    <a:lumMod val="75000"/>
                  </a:schemeClr>
                </a:solidFill>
              </a:rPr>
              <a:t>asumida </a:t>
            </a:r>
            <a:r>
              <a:rPr lang="es-MX" dirty="0"/>
              <a:t>completamente </a:t>
            </a:r>
            <a:r>
              <a:rPr lang="es-MX" dirty="0">
                <a:solidFill>
                  <a:schemeClr val="accent1">
                    <a:lumMod val="75000"/>
                  </a:schemeClr>
                </a:solidFill>
              </a:rPr>
              <a:t>por el INE</a:t>
            </a:r>
            <a:r>
              <a:rPr lang="es-MX" dirty="0"/>
              <a:t>. </a:t>
            </a:r>
          </a:p>
          <a:p>
            <a:pPr marL="0" lvl="0" indent="0" algn="just">
              <a:buNone/>
            </a:pPr>
            <a:endParaRPr lang="es-MX" dirty="0"/>
          </a:p>
          <a:p>
            <a:pPr marL="0" indent="0" algn="just">
              <a:buNone/>
            </a:pPr>
            <a:r>
              <a:rPr lang="es-MX" dirty="0"/>
              <a:t>	3.-Se crea un </a:t>
            </a:r>
            <a:r>
              <a:rPr lang="es-MX" dirty="0">
                <a:solidFill>
                  <a:schemeClr val="accent1">
                    <a:lumMod val="75000"/>
                  </a:schemeClr>
                </a:solidFill>
              </a:rPr>
              <a:t>sistema de comprobación de ingresos y gastos en tiempo real</a:t>
            </a:r>
            <a:r>
              <a:rPr lang="es-MX" dirty="0"/>
              <a:t>, a 	través de sistemas con aplicativos informáticos que permiten un mejor control </a:t>
            </a:r>
            <a:r>
              <a:rPr lang="es-MX" dirty="0" smtClean="0"/>
              <a:t>y </a:t>
            </a:r>
            <a:r>
              <a:rPr lang="es-MX" dirty="0"/>
              <a:t>una rendición de cuentas más efectiva.</a:t>
            </a:r>
          </a:p>
          <a:p>
            <a:pPr marL="0" indent="0" algn="just">
              <a:buNone/>
            </a:pPr>
            <a:endParaRPr lang="es-MX" dirty="0"/>
          </a:p>
          <a:p>
            <a:pPr marL="0" indent="0" algn="just">
              <a:buNone/>
            </a:pPr>
            <a:r>
              <a:rPr lang="es-MX" dirty="0"/>
              <a:t>	4.-En conjunto, el </a:t>
            </a:r>
            <a:r>
              <a:rPr lang="es-MX" dirty="0">
                <a:solidFill>
                  <a:schemeClr val="accent1">
                    <a:lumMod val="75000"/>
                  </a:schemeClr>
                </a:solidFill>
              </a:rPr>
              <a:t>sistema de fiscalización nacional es más estricto </a:t>
            </a:r>
            <a:r>
              <a:rPr lang="es-MX" dirty="0"/>
              <a:t>y cuenta 	con </a:t>
            </a:r>
            <a:r>
              <a:rPr lang="es-MX" dirty="0">
                <a:solidFill>
                  <a:schemeClr val="accent1">
                    <a:lumMod val="75000"/>
                  </a:schemeClr>
                </a:solidFill>
              </a:rPr>
              <a:t>medios de control más eficaces</a:t>
            </a:r>
            <a:r>
              <a:rPr lang="es-MX" dirty="0"/>
              <a:t>.</a:t>
            </a:r>
          </a:p>
          <a:p>
            <a:pPr marL="0" indent="0">
              <a:buNone/>
            </a:pPr>
            <a:endParaRPr lang="es-MX" dirty="0"/>
          </a:p>
        </p:txBody>
      </p:sp>
    </p:spTree>
    <p:extLst>
      <p:ext uri="{BB962C8B-B14F-4D97-AF65-F5344CB8AC3E}">
        <p14:creationId xmlns:p14="http://schemas.microsoft.com/office/powerpoint/2010/main" val="13274557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1 Título"/>
          <p:cNvSpPr txBox="1">
            <a:spLocks/>
          </p:cNvSpPr>
          <p:nvPr/>
        </p:nvSpPr>
        <p:spPr>
          <a:xfrm>
            <a:off x="683568" y="2324472"/>
            <a:ext cx="7772400" cy="1752600"/>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s-MX" dirty="0" smtClean="0">
                <a:solidFill>
                  <a:schemeClr val="accent1"/>
                </a:solidFill>
              </a:rPr>
              <a:t>Voto de los Mexicanos Residentes en el Extranjero para los procesos electorales 2017-2018</a:t>
            </a:r>
            <a:endParaRPr lang="es-MX" dirty="0">
              <a:solidFill>
                <a:schemeClr val="accent1"/>
              </a:solidFill>
            </a:endParaRPr>
          </a:p>
        </p:txBody>
      </p:sp>
    </p:spTree>
    <p:extLst>
      <p:ext uri="{BB962C8B-B14F-4D97-AF65-F5344CB8AC3E}">
        <p14:creationId xmlns:p14="http://schemas.microsoft.com/office/powerpoint/2010/main" val="17644697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500" dirty="0" smtClean="0"/>
              <a:t>Entidades en las que podrán ejercer su derecho a voto </a:t>
            </a:r>
            <a:endParaRPr lang="es-MX" sz="2500" dirty="0"/>
          </a:p>
        </p:txBody>
      </p:sp>
      <p:graphicFrame>
        <p:nvGraphicFramePr>
          <p:cNvPr id="5" name="4 Marcador de contenido"/>
          <p:cNvGraphicFramePr>
            <a:graphicFrameLocks noGrp="1"/>
          </p:cNvGraphicFramePr>
          <p:nvPr>
            <p:ph sz="quarter" idx="1"/>
            <p:extLst>
              <p:ext uri="{D42A27DB-BD31-4B8C-83A1-F6EECF244321}">
                <p14:modId xmlns:p14="http://schemas.microsoft.com/office/powerpoint/2010/main" val="3612747526"/>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49263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07705" y="2708920"/>
            <a:ext cx="4968552" cy="769441"/>
          </a:xfrm>
          <a:prstGeom prst="rect">
            <a:avLst/>
          </a:prstGeom>
        </p:spPr>
        <p:txBody>
          <a:bodyPr wrap="square">
            <a:spAutoFit/>
          </a:bodyPr>
          <a:lstStyle/>
          <a:p>
            <a:pPr algn="ctr"/>
            <a:r>
              <a:rPr lang="es-MX" sz="4400" dirty="0" smtClean="0">
                <a:solidFill>
                  <a:schemeClr val="accent1"/>
                </a:solidFill>
              </a:rPr>
              <a:t>Jornada Electoral</a:t>
            </a:r>
            <a:endParaRPr lang="es-MX" sz="4400" dirty="0">
              <a:solidFill>
                <a:schemeClr val="accent1"/>
              </a:solidFill>
            </a:endParaRPr>
          </a:p>
        </p:txBody>
      </p:sp>
    </p:spTree>
    <p:extLst>
      <p:ext uri="{BB962C8B-B14F-4D97-AF65-F5344CB8AC3E}">
        <p14:creationId xmlns:p14="http://schemas.microsoft.com/office/powerpoint/2010/main" val="2208639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8353" y="2924944"/>
            <a:ext cx="8012130" cy="615553"/>
          </a:xfrm>
          <a:prstGeom prst="rect">
            <a:avLst/>
          </a:prstGeom>
        </p:spPr>
        <p:txBody>
          <a:bodyPr wrap="none">
            <a:spAutoFit/>
          </a:bodyPr>
          <a:lstStyle/>
          <a:p>
            <a:pPr algn="ctr"/>
            <a:r>
              <a:rPr lang="es-MX" sz="3400" dirty="0" smtClean="0">
                <a:solidFill>
                  <a:schemeClr val="accent1"/>
                </a:solidFill>
              </a:rPr>
              <a:t>Actos previos al proceso </a:t>
            </a:r>
            <a:r>
              <a:rPr lang="es-MX" sz="3400" dirty="0">
                <a:solidFill>
                  <a:schemeClr val="accent1"/>
                </a:solidFill>
              </a:rPr>
              <a:t>electoral federal</a:t>
            </a:r>
          </a:p>
        </p:txBody>
      </p:sp>
    </p:spTree>
    <p:extLst>
      <p:ext uri="{BB962C8B-B14F-4D97-AF65-F5344CB8AC3E}">
        <p14:creationId xmlns:p14="http://schemas.microsoft.com/office/powerpoint/2010/main" val="100455726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Inicio y fin de la  jornada electoral</a:t>
            </a:r>
            <a:endParaRPr lang="es-MX" dirty="0"/>
          </a:p>
        </p:txBody>
      </p:sp>
      <p:sp>
        <p:nvSpPr>
          <p:cNvPr id="3" name="Marcador de contenido 2"/>
          <p:cNvSpPr>
            <a:spLocks noGrp="1"/>
          </p:cNvSpPr>
          <p:nvPr>
            <p:ph sz="quarter" idx="1"/>
          </p:nvPr>
        </p:nvSpPr>
        <p:spPr/>
        <p:txBody>
          <a:bodyPr/>
          <a:lstStyle/>
          <a:p>
            <a:pPr lvl="0" algn="just"/>
            <a:endParaRPr lang="es-MX" b="1" dirty="0" smtClean="0"/>
          </a:p>
          <a:p>
            <a:pPr lvl="0" algn="just"/>
            <a:endParaRPr lang="es-MX" b="1" dirty="0"/>
          </a:p>
          <a:p>
            <a:pPr lvl="0" algn="just"/>
            <a:endParaRPr lang="es-MX" b="1" dirty="0" smtClean="0"/>
          </a:p>
          <a:p>
            <a:pPr lvl="0" algn="just"/>
            <a:r>
              <a:rPr lang="es-MX" b="1" dirty="0" smtClean="0"/>
              <a:t>Jornada </a:t>
            </a:r>
            <a:r>
              <a:rPr lang="es-MX" b="1" dirty="0"/>
              <a:t>electoral: </a:t>
            </a:r>
            <a:r>
              <a:rPr lang="es-MX" dirty="0"/>
              <a:t>se inicia a las 8:00 horas del primer domingo de junio y concluye con la clausura de casilla (art. 225.4. LEGIPE).</a:t>
            </a:r>
          </a:p>
          <a:p>
            <a:pPr algn="just"/>
            <a:endParaRPr lang="es-MX" dirty="0"/>
          </a:p>
          <a:p>
            <a:endParaRPr lang="es-MX" dirty="0"/>
          </a:p>
        </p:txBody>
      </p:sp>
    </p:spTree>
    <p:extLst>
      <p:ext uri="{BB962C8B-B14F-4D97-AF65-F5344CB8AC3E}">
        <p14:creationId xmlns:p14="http://schemas.microsoft.com/office/powerpoint/2010/main" val="301262777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1 Título"/>
          <p:cNvSpPr txBox="1">
            <a:spLocks/>
          </p:cNvSpPr>
          <p:nvPr/>
        </p:nvSpPr>
        <p:spPr>
          <a:xfrm>
            <a:off x="683568" y="2324472"/>
            <a:ext cx="7772400" cy="1752600"/>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s-MX" dirty="0" smtClean="0">
                <a:solidFill>
                  <a:schemeClr val="accent1"/>
                </a:solidFill>
              </a:rPr>
              <a:t>Novedades en la implementación de la Capacitación y Asistencia Electoral</a:t>
            </a:r>
            <a:endParaRPr lang="es-MX" dirty="0">
              <a:solidFill>
                <a:schemeClr val="accent1"/>
              </a:solidFill>
            </a:endParaRPr>
          </a:p>
        </p:txBody>
      </p:sp>
    </p:spTree>
    <p:extLst>
      <p:ext uri="{BB962C8B-B14F-4D97-AF65-F5344CB8AC3E}">
        <p14:creationId xmlns:p14="http://schemas.microsoft.com/office/powerpoint/2010/main" val="33444211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469430" y="2672617"/>
            <a:ext cx="5780750" cy="707886"/>
          </a:xfrm>
          <a:prstGeom prst="rect">
            <a:avLst/>
          </a:prstGeom>
          <a:ln/>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a:buFont typeface="Wingdings" panose="05000000000000000000" pitchFamily="2" charset="2"/>
              <a:buChar char="§"/>
            </a:pPr>
            <a:r>
              <a:rPr lang="es-MX" sz="2000" dirty="0" smtClean="0"/>
              <a:t>Oportunidad </a:t>
            </a:r>
          </a:p>
          <a:p>
            <a:pPr algn="ctr"/>
            <a:r>
              <a:rPr lang="es-MX" sz="2000" dirty="0" smtClean="0"/>
              <a:t>en la información de los Conteos Rápidos y PREP</a:t>
            </a:r>
            <a:endParaRPr lang="es-MX" sz="2000" dirty="0"/>
          </a:p>
        </p:txBody>
      </p:sp>
      <p:sp>
        <p:nvSpPr>
          <p:cNvPr id="6" name="CuadroTexto 5"/>
          <p:cNvSpPr txBox="1"/>
          <p:nvPr/>
        </p:nvSpPr>
        <p:spPr>
          <a:xfrm>
            <a:off x="798573" y="3554020"/>
            <a:ext cx="7122463" cy="707886"/>
          </a:xfrm>
          <a:prstGeom prst="rect">
            <a:avLst/>
          </a:prstGeom>
          <a:ln/>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a:buFont typeface="Wingdings" panose="05000000000000000000" pitchFamily="2" charset="2"/>
              <a:buChar char="§"/>
            </a:pPr>
            <a:r>
              <a:rPr lang="es-MX" sz="2000" dirty="0" smtClean="0"/>
              <a:t>Oportunidad</a:t>
            </a:r>
          </a:p>
          <a:p>
            <a:pPr algn="ctr"/>
            <a:r>
              <a:rPr lang="es-MX" sz="2000" dirty="0"/>
              <a:t>e</a:t>
            </a:r>
            <a:r>
              <a:rPr lang="es-MX" sz="2000" dirty="0" smtClean="0"/>
              <a:t>n la entrega de los paquetes la noche de la Jornada Electoral</a:t>
            </a:r>
          </a:p>
        </p:txBody>
      </p:sp>
      <p:sp>
        <p:nvSpPr>
          <p:cNvPr id="7" name="CuadroTexto 6"/>
          <p:cNvSpPr txBox="1"/>
          <p:nvPr/>
        </p:nvSpPr>
        <p:spPr>
          <a:xfrm>
            <a:off x="1185692" y="4511524"/>
            <a:ext cx="6537367" cy="707886"/>
          </a:xfrm>
          <a:prstGeom prst="rect">
            <a:avLst/>
          </a:prstGeom>
          <a:ln/>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a:buFont typeface="Wingdings" panose="05000000000000000000" pitchFamily="2" charset="2"/>
              <a:buChar char="§"/>
            </a:pPr>
            <a:r>
              <a:rPr lang="es-MX" sz="2000" dirty="0" smtClean="0"/>
              <a:t>Oportunidad y certeza</a:t>
            </a:r>
          </a:p>
          <a:p>
            <a:pPr algn="ctr"/>
            <a:r>
              <a:rPr lang="es-MX" sz="2000" dirty="0"/>
              <a:t>e</a:t>
            </a:r>
            <a:r>
              <a:rPr lang="es-MX" sz="2000" dirty="0" smtClean="0"/>
              <a:t>n la información necesaria sobre la cadena de custodia </a:t>
            </a:r>
            <a:endParaRPr lang="es-MX" sz="2000" dirty="0"/>
          </a:p>
        </p:txBody>
      </p:sp>
      <p:sp>
        <p:nvSpPr>
          <p:cNvPr id="2" name="1 Título"/>
          <p:cNvSpPr>
            <a:spLocks noGrp="1"/>
          </p:cNvSpPr>
          <p:nvPr>
            <p:ph type="title"/>
          </p:nvPr>
        </p:nvSpPr>
        <p:spPr/>
        <p:txBody>
          <a:bodyPr>
            <a:noAutofit/>
          </a:bodyPr>
          <a:lstStyle/>
          <a:p>
            <a:r>
              <a:rPr lang="es-MX" sz="1500" b="1" dirty="0"/>
              <a:t>Imperativos del proceso electoral 2017-2018</a:t>
            </a:r>
            <a:br>
              <a:rPr lang="es-MX" sz="1500" b="1" dirty="0"/>
            </a:br>
            <a:r>
              <a:rPr lang="es-MX" sz="1500" b="1" dirty="0"/>
              <a:t>a la luz de las más recientes elecciones y las características de la casilla única </a:t>
            </a:r>
            <a:endParaRPr lang="es-MX" sz="1500" dirty="0"/>
          </a:p>
        </p:txBody>
      </p:sp>
    </p:spTree>
    <p:extLst>
      <p:ext uri="{BB962C8B-B14F-4D97-AF65-F5344CB8AC3E}">
        <p14:creationId xmlns:p14="http://schemas.microsoft.com/office/powerpoint/2010/main" val="227286129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987824" y="2164794"/>
            <a:ext cx="3105337" cy="400110"/>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defTabSz="914400">
              <a:buFont typeface="Wingdings" panose="05000000000000000000" pitchFamily="2" charset="2"/>
              <a:buChar char="§"/>
            </a:pPr>
            <a:r>
              <a:rPr lang="es-MX" sz="2000" dirty="0" smtClean="0">
                <a:solidFill>
                  <a:schemeClr val="bg1"/>
                </a:solidFill>
              </a:rPr>
              <a:t>El cómputo simultáneo</a:t>
            </a:r>
            <a:endParaRPr lang="es-MX" sz="2000" dirty="0">
              <a:solidFill>
                <a:schemeClr val="bg1"/>
              </a:solidFill>
            </a:endParaRPr>
          </a:p>
        </p:txBody>
      </p:sp>
      <p:sp>
        <p:nvSpPr>
          <p:cNvPr id="7" name="CuadroTexto 6"/>
          <p:cNvSpPr txBox="1"/>
          <p:nvPr/>
        </p:nvSpPr>
        <p:spPr>
          <a:xfrm>
            <a:off x="1923497" y="2751760"/>
            <a:ext cx="5312798" cy="70788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marL="285750" indent="-285750" algn="ctr" defTabSz="914400">
              <a:buFont typeface="Wingdings" panose="05000000000000000000" pitchFamily="2" charset="2"/>
              <a:buChar char="§"/>
            </a:pPr>
            <a:r>
              <a:rPr lang="es-MX" sz="2000" dirty="0" smtClean="0">
                <a:solidFill>
                  <a:schemeClr val="bg1"/>
                </a:solidFill>
              </a:rPr>
              <a:t>El escrutinio de las boletas depositadas en las urnas y su reubicación, de ser necesario </a:t>
            </a:r>
            <a:endParaRPr lang="es-MX" sz="2000" dirty="0">
              <a:solidFill>
                <a:schemeClr val="bg1"/>
              </a:solidFill>
            </a:endParaRPr>
          </a:p>
        </p:txBody>
      </p:sp>
      <p:sp>
        <p:nvSpPr>
          <p:cNvPr id="8" name="CuadroTexto 7"/>
          <p:cNvSpPr txBox="1"/>
          <p:nvPr/>
        </p:nvSpPr>
        <p:spPr>
          <a:xfrm>
            <a:off x="1084163" y="3645024"/>
            <a:ext cx="6991467" cy="1015663"/>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marL="285750" indent="-285750" algn="ctr" defTabSz="914400">
              <a:buFont typeface="Wingdings" panose="05000000000000000000" pitchFamily="2" charset="2"/>
              <a:buChar char="§"/>
            </a:pPr>
            <a:r>
              <a:rPr lang="es-MX" sz="2000" dirty="0" smtClean="0">
                <a:solidFill>
                  <a:schemeClr val="bg1"/>
                </a:solidFill>
              </a:rPr>
              <a:t>Cómputos sucesivos con llenado inmediato del acta correspondiente y envío de la información e imagen necesarias para el Conteo Rápido y los PREP </a:t>
            </a:r>
          </a:p>
        </p:txBody>
      </p:sp>
      <p:sp>
        <p:nvSpPr>
          <p:cNvPr id="9" name="CuadroTexto 8"/>
          <p:cNvSpPr txBox="1"/>
          <p:nvPr/>
        </p:nvSpPr>
        <p:spPr>
          <a:xfrm>
            <a:off x="1108925" y="4920722"/>
            <a:ext cx="7081591" cy="1015663"/>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marL="285750" indent="-285750" algn="ctr" defTabSz="914400">
              <a:buFont typeface="Wingdings" panose="05000000000000000000" pitchFamily="2" charset="2"/>
              <a:buChar char="§"/>
            </a:pPr>
            <a:r>
              <a:rPr lang="es-MX" sz="2000" dirty="0" smtClean="0">
                <a:solidFill>
                  <a:schemeClr val="bg1"/>
                </a:solidFill>
              </a:rPr>
              <a:t>Envío inmediato, al Consejo o </a:t>
            </a:r>
            <a:r>
              <a:rPr lang="es-MX" sz="2000" dirty="0" err="1" smtClean="0">
                <a:solidFill>
                  <a:schemeClr val="bg1"/>
                </a:solidFill>
              </a:rPr>
              <a:t>CRyT</a:t>
            </a:r>
            <a:r>
              <a:rPr lang="es-MX" sz="2000" dirty="0" smtClean="0">
                <a:solidFill>
                  <a:schemeClr val="bg1"/>
                </a:solidFill>
              </a:rPr>
              <a:t> correspondientes,</a:t>
            </a:r>
          </a:p>
          <a:p>
            <a:pPr algn="ctr" defTabSz="914400"/>
            <a:r>
              <a:rPr lang="es-MX" sz="2000" dirty="0" smtClean="0">
                <a:solidFill>
                  <a:schemeClr val="bg1"/>
                </a:solidFill>
              </a:rPr>
              <a:t>de los paquetes de las elecciones, locales o distritales, que primero concluyan </a:t>
            </a:r>
            <a:endParaRPr lang="es-MX" sz="2000" dirty="0">
              <a:solidFill>
                <a:schemeClr val="bg1"/>
              </a:solidFill>
            </a:endParaRPr>
          </a:p>
        </p:txBody>
      </p:sp>
      <p:sp>
        <p:nvSpPr>
          <p:cNvPr id="2" name="1 Título"/>
          <p:cNvSpPr>
            <a:spLocks noGrp="1"/>
          </p:cNvSpPr>
          <p:nvPr>
            <p:ph type="title"/>
          </p:nvPr>
        </p:nvSpPr>
        <p:spPr>
          <a:xfrm>
            <a:off x="273292" y="332656"/>
            <a:ext cx="8534400" cy="758952"/>
          </a:xfrm>
        </p:spPr>
        <p:txBody>
          <a:bodyPr>
            <a:noAutofit/>
          </a:bodyPr>
          <a:lstStyle/>
          <a:p>
            <a:r>
              <a:rPr lang="es-MX" sz="2500" dirty="0"/>
              <a:t>El escrutinio y cómputo en la casilla </a:t>
            </a:r>
            <a:br>
              <a:rPr lang="es-MX" sz="2500" dirty="0"/>
            </a:br>
            <a:r>
              <a:rPr lang="es-MX" sz="2500" dirty="0"/>
              <a:t>y la remisión de los paquetes a los </a:t>
            </a:r>
            <a:r>
              <a:rPr lang="es-MX" sz="2500" dirty="0" smtClean="0"/>
              <a:t>consejos</a:t>
            </a:r>
            <a:endParaRPr lang="es-MX" sz="2500" dirty="0"/>
          </a:p>
        </p:txBody>
      </p:sp>
    </p:spTree>
    <p:extLst>
      <p:ext uri="{BB962C8B-B14F-4D97-AF65-F5344CB8AC3E}">
        <p14:creationId xmlns:p14="http://schemas.microsoft.com/office/powerpoint/2010/main" val="166751308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464827" y="2163948"/>
            <a:ext cx="5993950" cy="707886"/>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defTabSz="914400">
              <a:buFont typeface="Wingdings" panose="05000000000000000000" pitchFamily="2" charset="2"/>
              <a:buChar char="§"/>
            </a:pPr>
            <a:r>
              <a:rPr lang="es-MX" sz="2000" dirty="0" smtClean="0">
                <a:solidFill>
                  <a:schemeClr val="bg1"/>
                </a:solidFill>
              </a:rPr>
              <a:t>El SIJE comprenderá </a:t>
            </a:r>
          </a:p>
          <a:p>
            <a:pPr algn="ctr" defTabSz="914400"/>
            <a:r>
              <a:rPr lang="es-MX" sz="2000" dirty="0" smtClean="0">
                <a:solidFill>
                  <a:schemeClr val="bg1"/>
                </a:solidFill>
              </a:rPr>
              <a:t>información de incidentes del escrutinio y cómputo</a:t>
            </a:r>
            <a:endParaRPr lang="es-MX" sz="2000" dirty="0">
              <a:solidFill>
                <a:schemeClr val="bg1"/>
              </a:solidFill>
            </a:endParaRPr>
          </a:p>
        </p:txBody>
      </p:sp>
      <p:sp>
        <p:nvSpPr>
          <p:cNvPr id="5" name="CuadroTexto 4"/>
          <p:cNvSpPr txBox="1"/>
          <p:nvPr/>
        </p:nvSpPr>
        <p:spPr>
          <a:xfrm>
            <a:off x="1619672" y="4077072"/>
            <a:ext cx="5976664" cy="1323439"/>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marL="285750" indent="-285750" algn="ctr" defTabSz="914400">
              <a:buFont typeface="Wingdings" panose="05000000000000000000" pitchFamily="2" charset="2"/>
              <a:buChar char="§"/>
            </a:pPr>
            <a:r>
              <a:rPr lang="es-MX" sz="2000" dirty="0" smtClean="0">
                <a:solidFill>
                  <a:schemeClr val="bg1"/>
                </a:solidFill>
              </a:rPr>
              <a:t>El nuevo sistema de MR y Cadena de Custodia</a:t>
            </a:r>
          </a:p>
          <a:p>
            <a:pPr algn="ctr" defTabSz="914400"/>
            <a:r>
              <a:rPr lang="es-MX" sz="2000" dirty="0">
                <a:solidFill>
                  <a:schemeClr val="bg1"/>
                </a:solidFill>
              </a:rPr>
              <a:t>a</a:t>
            </a:r>
            <a:r>
              <a:rPr lang="es-MX" sz="2000" dirty="0" smtClean="0">
                <a:solidFill>
                  <a:schemeClr val="bg1"/>
                </a:solidFill>
              </a:rPr>
              <a:t>barcará el registro de los momentos correspondientes  a los diversos tramos del traslado de los paquetes</a:t>
            </a:r>
            <a:endParaRPr lang="es-MX" sz="2000" dirty="0">
              <a:solidFill>
                <a:schemeClr val="bg1"/>
              </a:solidFill>
            </a:endParaRPr>
          </a:p>
        </p:txBody>
      </p:sp>
      <p:sp>
        <p:nvSpPr>
          <p:cNvPr id="6" name="CuadroTexto 5"/>
          <p:cNvSpPr txBox="1"/>
          <p:nvPr/>
        </p:nvSpPr>
        <p:spPr>
          <a:xfrm>
            <a:off x="846501" y="3140968"/>
            <a:ext cx="7279558" cy="707886"/>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defTabSz="914400">
              <a:buFont typeface="Wingdings" panose="05000000000000000000" pitchFamily="2" charset="2"/>
              <a:buChar char="§"/>
            </a:pPr>
            <a:r>
              <a:rPr lang="es-MX" sz="2000" dirty="0" smtClean="0">
                <a:solidFill>
                  <a:schemeClr val="bg1"/>
                </a:solidFill>
              </a:rPr>
              <a:t>Las cajas paquete electoral presentarán un código de barras </a:t>
            </a:r>
          </a:p>
          <a:p>
            <a:pPr algn="ctr" defTabSz="914400"/>
            <a:r>
              <a:rPr lang="es-MX" sz="2000" dirty="0" smtClean="0">
                <a:solidFill>
                  <a:schemeClr val="bg1"/>
                </a:solidFill>
              </a:rPr>
              <a:t>para un mejor control de su traslado</a:t>
            </a:r>
            <a:endParaRPr lang="es-MX" sz="2000" dirty="0">
              <a:solidFill>
                <a:schemeClr val="bg1"/>
              </a:solidFill>
            </a:endParaRPr>
          </a:p>
        </p:txBody>
      </p:sp>
      <p:sp>
        <p:nvSpPr>
          <p:cNvPr id="2" name="1 Título"/>
          <p:cNvSpPr>
            <a:spLocks noGrp="1"/>
          </p:cNvSpPr>
          <p:nvPr>
            <p:ph type="title"/>
          </p:nvPr>
        </p:nvSpPr>
        <p:spPr/>
        <p:txBody>
          <a:bodyPr>
            <a:noAutofit/>
          </a:bodyPr>
          <a:lstStyle/>
          <a:p>
            <a:r>
              <a:rPr lang="es-MX" sz="2200" dirty="0"/>
              <a:t>Medidas para la certeza en el traslado de los paquetes</a:t>
            </a:r>
            <a:br>
              <a:rPr lang="es-MX" sz="2200" dirty="0"/>
            </a:br>
            <a:r>
              <a:rPr lang="es-MX" sz="2200" dirty="0"/>
              <a:t>posteriormente a la Jornada Electoral </a:t>
            </a:r>
          </a:p>
        </p:txBody>
      </p:sp>
    </p:spTree>
    <p:extLst>
      <p:ext uri="{BB962C8B-B14F-4D97-AF65-F5344CB8AC3E}">
        <p14:creationId xmlns:p14="http://schemas.microsoft.com/office/powerpoint/2010/main" val="329819104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760229" y="1806250"/>
            <a:ext cx="7691528" cy="553998"/>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defTabSz="914400">
              <a:buFont typeface="Wingdings" panose="05000000000000000000" pitchFamily="2" charset="2"/>
              <a:buChar char="§"/>
            </a:pPr>
            <a:r>
              <a:rPr lang="es-MX" sz="1500" dirty="0">
                <a:solidFill>
                  <a:schemeClr val="bg1"/>
                </a:solidFill>
              </a:rPr>
              <a:t>Q</a:t>
            </a:r>
            <a:r>
              <a:rPr lang="es-MX" sz="1500" dirty="0" smtClean="0">
                <a:solidFill>
                  <a:schemeClr val="bg1"/>
                </a:solidFill>
              </a:rPr>
              <a:t>ue en la distribución de documentos y materiales </a:t>
            </a:r>
          </a:p>
          <a:p>
            <a:pPr algn="ctr" defTabSz="914400"/>
            <a:r>
              <a:rPr lang="es-MX" sz="1500" dirty="0" smtClean="0">
                <a:solidFill>
                  <a:schemeClr val="bg1"/>
                </a:solidFill>
              </a:rPr>
              <a:t>a los presidentes de MDC los OPL aportarán: tramos a su cargo y vehículos con operador</a:t>
            </a:r>
            <a:endParaRPr lang="es-MX" sz="1500" dirty="0">
              <a:solidFill>
                <a:schemeClr val="bg1"/>
              </a:solidFill>
            </a:endParaRPr>
          </a:p>
        </p:txBody>
      </p:sp>
      <p:sp>
        <p:nvSpPr>
          <p:cNvPr id="4" name="CuadroTexto 3"/>
          <p:cNvSpPr txBox="1"/>
          <p:nvPr/>
        </p:nvSpPr>
        <p:spPr>
          <a:xfrm>
            <a:off x="963592" y="2572162"/>
            <a:ext cx="7247497" cy="784830"/>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defTabSz="914400">
              <a:buFont typeface="Wingdings" panose="05000000000000000000" pitchFamily="2" charset="2"/>
              <a:buChar char="§"/>
            </a:pPr>
            <a:r>
              <a:rPr lang="es-MX" sz="1500" dirty="0" smtClean="0">
                <a:solidFill>
                  <a:schemeClr val="bg1"/>
                </a:solidFill>
              </a:rPr>
              <a:t>Que el SIJE lo opera el INE, pero los OPL deberán hacerse cargo de todo </a:t>
            </a:r>
          </a:p>
          <a:p>
            <a:pPr algn="ctr" defTabSz="914400"/>
            <a:r>
              <a:rPr lang="es-MX" sz="1500" dirty="0" smtClean="0">
                <a:solidFill>
                  <a:schemeClr val="bg1"/>
                </a:solidFill>
              </a:rPr>
              <a:t>cuanto se requiere para la obtención y distribución de la información a sus consejos</a:t>
            </a:r>
          </a:p>
          <a:p>
            <a:pPr algn="ctr" defTabSz="914400"/>
            <a:r>
              <a:rPr lang="es-MX" sz="1500" dirty="0" smtClean="0">
                <a:solidFill>
                  <a:schemeClr val="bg1"/>
                </a:solidFill>
              </a:rPr>
              <a:t>y colaborarán en la atención de incidentes</a:t>
            </a:r>
          </a:p>
        </p:txBody>
      </p:sp>
      <p:sp>
        <p:nvSpPr>
          <p:cNvPr id="5" name="CuadroTexto 4"/>
          <p:cNvSpPr txBox="1"/>
          <p:nvPr/>
        </p:nvSpPr>
        <p:spPr>
          <a:xfrm>
            <a:off x="458870" y="3694673"/>
            <a:ext cx="7992887" cy="124649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marL="285750" indent="-285750" algn="ctr" defTabSz="914400">
              <a:buFont typeface="Wingdings" panose="05000000000000000000" pitchFamily="2" charset="2"/>
              <a:buChar char="§"/>
            </a:pPr>
            <a:r>
              <a:rPr lang="es-MX" sz="1500" dirty="0" smtClean="0">
                <a:solidFill>
                  <a:schemeClr val="bg1"/>
                </a:solidFill>
              </a:rPr>
              <a:t>Que los Conteos Rápidos estarán a cargo del INE,  pero solamente se desarrollarán los de Presidente, Gobernadores y Jefe de Gobierno. </a:t>
            </a:r>
          </a:p>
          <a:p>
            <a:pPr marL="285750" indent="-285750" algn="ctr" defTabSz="914400">
              <a:buFont typeface="Wingdings" panose="05000000000000000000" pitchFamily="2" charset="2"/>
              <a:buChar char="§"/>
            </a:pPr>
            <a:r>
              <a:rPr lang="es-MX" sz="1500" dirty="0" smtClean="0">
                <a:solidFill>
                  <a:schemeClr val="bg1"/>
                </a:solidFill>
              </a:rPr>
              <a:t>Que la muestra, integrada, procurará 1 domicilio por Cae. </a:t>
            </a:r>
          </a:p>
          <a:p>
            <a:pPr marL="285750" indent="-285750" algn="ctr" defTabSz="914400">
              <a:buFont typeface="Wingdings" panose="05000000000000000000" pitchFamily="2" charset="2"/>
              <a:buChar char="§"/>
            </a:pPr>
            <a:r>
              <a:rPr lang="es-MX" sz="1500" dirty="0" smtClean="0">
                <a:solidFill>
                  <a:schemeClr val="bg1"/>
                </a:solidFill>
              </a:rPr>
              <a:t>Que se faculte, de ser necesario, a otros servidores del INE a recabar y enviar información de la muestra  </a:t>
            </a:r>
            <a:endParaRPr lang="es-MX" sz="1500" dirty="0">
              <a:solidFill>
                <a:schemeClr val="bg1"/>
              </a:solidFill>
            </a:endParaRPr>
          </a:p>
        </p:txBody>
      </p:sp>
      <p:sp>
        <p:nvSpPr>
          <p:cNvPr id="7" name="CuadroTexto 6"/>
          <p:cNvSpPr txBox="1"/>
          <p:nvPr/>
        </p:nvSpPr>
        <p:spPr>
          <a:xfrm>
            <a:off x="1619672" y="5164450"/>
            <a:ext cx="5868119" cy="78483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marL="285750" indent="-285750" algn="ctr" defTabSz="914400">
              <a:buFont typeface="Wingdings" panose="05000000000000000000" pitchFamily="2" charset="2"/>
              <a:buChar char="§"/>
            </a:pPr>
            <a:r>
              <a:rPr lang="es-MX" sz="1500" dirty="0" smtClean="0">
                <a:solidFill>
                  <a:schemeClr val="bg1"/>
                </a:solidFill>
              </a:rPr>
              <a:t>Que para los cómputos locales el INE ofrecerá a los OPL:</a:t>
            </a:r>
          </a:p>
          <a:p>
            <a:pPr algn="ctr" defTabSz="914400"/>
            <a:r>
              <a:rPr lang="es-MX" sz="1500" dirty="0" smtClean="0">
                <a:solidFill>
                  <a:schemeClr val="bg1"/>
                </a:solidFill>
              </a:rPr>
              <a:t>Bases, revisión y verificación de lineamientos, y asesoría a sus multiplicadores </a:t>
            </a:r>
            <a:endParaRPr lang="es-MX" sz="1500" dirty="0">
              <a:solidFill>
                <a:schemeClr val="bg1"/>
              </a:solidFill>
            </a:endParaRPr>
          </a:p>
        </p:txBody>
      </p:sp>
      <p:sp>
        <p:nvSpPr>
          <p:cNvPr id="6" name="5 Título"/>
          <p:cNvSpPr>
            <a:spLocks noGrp="1"/>
          </p:cNvSpPr>
          <p:nvPr>
            <p:ph type="title"/>
          </p:nvPr>
        </p:nvSpPr>
        <p:spPr/>
        <p:txBody>
          <a:bodyPr>
            <a:normAutofit/>
          </a:bodyPr>
          <a:lstStyle/>
          <a:p>
            <a:r>
              <a:rPr lang="es-MX" dirty="0"/>
              <a:t>Es necesario tener presente</a:t>
            </a:r>
            <a:r>
              <a:rPr lang="es-MX" dirty="0" smtClean="0"/>
              <a:t>:</a:t>
            </a:r>
            <a:endParaRPr lang="es-MX" dirty="0"/>
          </a:p>
        </p:txBody>
      </p:sp>
    </p:spTree>
    <p:extLst>
      <p:ext uri="{BB962C8B-B14F-4D97-AF65-F5344CB8AC3E}">
        <p14:creationId xmlns:p14="http://schemas.microsoft.com/office/powerpoint/2010/main" val="245600059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755576" y="1780608"/>
            <a:ext cx="7260321" cy="784830"/>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defTabSz="914400">
              <a:buFont typeface="Wingdings" panose="05000000000000000000" pitchFamily="2" charset="2"/>
              <a:buChar char="§"/>
            </a:pPr>
            <a:r>
              <a:rPr lang="es-MX" sz="1500" dirty="0" smtClean="0">
                <a:solidFill>
                  <a:schemeClr val="bg1"/>
                </a:solidFill>
              </a:rPr>
              <a:t>Aprobación de sus mecanismos de recolección, </a:t>
            </a:r>
          </a:p>
          <a:p>
            <a:pPr algn="ctr" defTabSz="914400"/>
            <a:r>
              <a:rPr lang="es-MX" sz="1500" dirty="0" smtClean="0">
                <a:solidFill>
                  <a:schemeClr val="bg1"/>
                </a:solidFill>
              </a:rPr>
              <a:t>con atención especial a sus propuestas pero sin dejar de considerar el origen común</a:t>
            </a:r>
          </a:p>
          <a:p>
            <a:pPr algn="ctr" defTabSz="914400"/>
            <a:r>
              <a:rPr lang="es-MX" sz="1500" dirty="0" smtClean="0">
                <a:solidFill>
                  <a:schemeClr val="bg1"/>
                </a:solidFill>
              </a:rPr>
              <a:t>señalados en los MR del INE (casilla única, </a:t>
            </a:r>
            <a:r>
              <a:rPr lang="es-MX" sz="1500" dirty="0" err="1" smtClean="0">
                <a:solidFill>
                  <a:schemeClr val="bg1"/>
                </a:solidFill>
              </a:rPr>
              <a:t>CRyT</a:t>
            </a:r>
            <a:r>
              <a:rPr lang="es-MX" sz="1500" dirty="0" smtClean="0">
                <a:solidFill>
                  <a:schemeClr val="bg1"/>
                </a:solidFill>
              </a:rPr>
              <a:t> Fijos)</a:t>
            </a:r>
            <a:endParaRPr lang="es-MX" sz="1500" dirty="0">
              <a:solidFill>
                <a:schemeClr val="bg1"/>
              </a:solidFill>
            </a:endParaRPr>
          </a:p>
        </p:txBody>
      </p:sp>
      <p:sp>
        <p:nvSpPr>
          <p:cNvPr id="5" name="CuadroTexto 4"/>
          <p:cNvSpPr txBox="1"/>
          <p:nvPr/>
        </p:nvSpPr>
        <p:spPr>
          <a:xfrm>
            <a:off x="1532491" y="2780928"/>
            <a:ext cx="5703805" cy="553998"/>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defTabSz="914400">
              <a:buFont typeface="Wingdings" panose="05000000000000000000" pitchFamily="2" charset="2"/>
              <a:buChar char="§"/>
            </a:pPr>
            <a:r>
              <a:rPr lang="es-MX" sz="1500" dirty="0" smtClean="0">
                <a:solidFill>
                  <a:schemeClr val="bg1"/>
                </a:solidFill>
              </a:rPr>
              <a:t>Los OPL deberán atender diversos tramos de sus propios MR </a:t>
            </a:r>
          </a:p>
          <a:p>
            <a:pPr algn="ctr" defTabSz="914400"/>
            <a:r>
              <a:rPr lang="es-MX" sz="1500" dirty="0" smtClean="0">
                <a:solidFill>
                  <a:schemeClr val="bg1"/>
                </a:solidFill>
              </a:rPr>
              <a:t>y colaborarán para el funcionamiento de los MR comunes</a:t>
            </a:r>
            <a:endParaRPr lang="es-MX" sz="1500" dirty="0">
              <a:solidFill>
                <a:schemeClr val="bg1"/>
              </a:solidFill>
            </a:endParaRPr>
          </a:p>
        </p:txBody>
      </p:sp>
      <p:sp>
        <p:nvSpPr>
          <p:cNvPr id="6" name="CuadroTexto 5"/>
          <p:cNvSpPr txBox="1"/>
          <p:nvPr/>
        </p:nvSpPr>
        <p:spPr>
          <a:xfrm>
            <a:off x="827584" y="4372362"/>
            <a:ext cx="7133684" cy="784830"/>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defTabSz="914400">
              <a:buFont typeface="Wingdings" panose="05000000000000000000" pitchFamily="2" charset="2"/>
              <a:buChar char="§"/>
            </a:pPr>
            <a:r>
              <a:rPr lang="es-MX" sz="1500" dirty="0" smtClean="0">
                <a:solidFill>
                  <a:schemeClr val="bg1"/>
                </a:solidFill>
              </a:rPr>
              <a:t>Los presidentes de casilla podrán optar por trasladarse por sus propios medios</a:t>
            </a:r>
          </a:p>
          <a:p>
            <a:pPr algn="ctr" defTabSz="914400"/>
            <a:r>
              <a:rPr lang="es-MX" sz="1500" dirty="0" smtClean="0">
                <a:solidFill>
                  <a:schemeClr val="bg1"/>
                </a:solidFill>
              </a:rPr>
              <a:t>o solicitar el apoyo al órgano electoral a través del CAE, </a:t>
            </a:r>
          </a:p>
          <a:p>
            <a:pPr algn="ctr" defTabSz="914400"/>
            <a:r>
              <a:rPr lang="es-MX" sz="1500" dirty="0" smtClean="0">
                <a:solidFill>
                  <a:schemeClr val="bg1"/>
                </a:solidFill>
              </a:rPr>
              <a:t>tanto al órgano electoral como a un CRYT Fijo </a:t>
            </a:r>
            <a:endParaRPr lang="es-MX" sz="1500" dirty="0">
              <a:solidFill>
                <a:schemeClr val="bg1"/>
              </a:solidFill>
            </a:endParaRPr>
          </a:p>
        </p:txBody>
      </p:sp>
      <p:sp>
        <p:nvSpPr>
          <p:cNvPr id="7" name="CuadroTexto 6"/>
          <p:cNvSpPr txBox="1"/>
          <p:nvPr/>
        </p:nvSpPr>
        <p:spPr>
          <a:xfrm>
            <a:off x="1436839" y="3667090"/>
            <a:ext cx="6135013" cy="553998"/>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defTabSz="914400">
              <a:buFont typeface="Wingdings" panose="05000000000000000000" pitchFamily="2" charset="2"/>
              <a:buChar char="§"/>
            </a:pPr>
            <a:r>
              <a:rPr lang="es-MX" sz="1500" dirty="0" smtClean="0">
                <a:solidFill>
                  <a:schemeClr val="bg1"/>
                </a:solidFill>
              </a:rPr>
              <a:t>Se impulsará la instalación de CRYT Fijos para acortar la distancia </a:t>
            </a:r>
          </a:p>
          <a:p>
            <a:pPr algn="ctr" defTabSz="914400"/>
            <a:r>
              <a:rPr lang="es-MX" sz="1500" dirty="0">
                <a:solidFill>
                  <a:schemeClr val="bg1"/>
                </a:solidFill>
              </a:rPr>
              <a:t>a</a:t>
            </a:r>
            <a:r>
              <a:rPr lang="es-MX" sz="1500" dirty="0" smtClean="0">
                <a:solidFill>
                  <a:schemeClr val="bg1"/>
                </a:solidFill>
              </a:rPr>
              <a:t> los presidentes y para apoyar el envío de imágenes del PREP</a:t>
            </a:r>
            <a:endParaRPr lang="es-MX" sz="1500" dirty="0">
              <a:solidFill>
                <a:schemeClr val="bg1"/>
              </a:solidFill>
            </a:endParaRPr>
          </a:p>
        </p:txBody>
      </p:sp>
      <p:sp>
        <p:nvSpPr>
          <p:cNvPr id="8" name="CuadroTexto 7"/>
          <p:cNvSpPr txBox="1"/>
          <p:nvPr/>
        </p:nvSpPr>
        <p:spPr>
          <a:xfrm>
            <a:off x="1475656" y="5301208"/>
            <a:ext cx="5910592" cy="553998"/>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algn="ctr" defTabSz="914400">
              <a:buFont typeface="Wingdings" panose="05000000000000000000" pitchFamily="2" charset="2"/>
              <a:buChar char="§"/>
            </a:pPr>
            <a:r>
              <a:rPr lang="es-MX" sz="1500" dirty="0" smtClean="0">
                <a:solidFill>
                  <a:schemeClr val="bg1"/>
                </a:solidFill>
              </a:rPr>
              <a:t>Se hará uso del </a:t>
            </a:r>
            <a:r>
              <a:rPr lang="es-MX" sz="1500" dirty="0" err="1" smtClean="0">
                <a:solidFill>
                  <a:schemeClr val="bg1"/>
                </a:solidFill>
              </a:rPr>
              <a:t>CRyT</a:t>
            </a:r>
            <a:r>
              <a:rPr lang="es-MX" sz="1500" dirty="0" smtClean="0">
                <a:solidFill>
                  <a:schemeClr val="bg1"/>
                </a:solidFill>
              </a:rPr>
              <a:t> Itinerante con el debido acompañamiento </a:t>
            </a:r>
          </a:p>
          <a:p>
            <a:pPr algn="ctr" defTabSz="914400"/>
            <a:r>
              <a:rPr lang="es-MX" sz="1500" dirty="0" smtClean="0">
                <a:solidFill>
                  <a:schemeClr val="bg1"/>
                </a:solidFill>
              </a:rPr>
              <a:t>de las representaciones de los contendientes</a:t>
            </a:r>
            <a:endParaRPr lang="es-MX" sz="1500" dirty="0">
              <a:solidFill>
                <a:schemeClr val="bg1"/>
              </a:solidFill>
            </a:endParaRPr>
          </a:p>
        </p:txBody>
      </p:sp>
      <p:sp>
        <p:nvSpPr>
          <p:cNvPr id="9" name="CuadroTexto 8"/>
          <p:cNvSpPr txBox="1"/>
          <p:nvPr/>
        </p:nvSpPr>
        <p:spPr>
          <a:xfrm>
            <a:off x="1547664" y="5986155"/>
            <a:ext cx="5649303" cy="323165"/>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marL="285750" indent="-285750" defTabSz="914400">
              <a:buFont typeface="Wingdings" panose="05000000000000000000" pitchFamily="2" charset="2"/>
              <a:buChar char="§"/>
            </a:pPr>
            <a:r>
              <a:rPr lang="es-MX" sz="1500" dirty="0" smtClean="0">
                <a:solidFill>
                  <a:schemeClr val="bg1"/>
                </a:solidFill>
              </a:rPr>
              <a:t>Sistema informático de apoyo a los MR y Cadena de Custodia</a:t>
            </a:r>
            <a:endParaRPr lang="es-MX" sz="1500" dirty="0">
              <a:solidFill>
                <a:schemeClr val="bg1"/>
              </a:solidFill>
            </a:endParaRPr>
          </a:p>
        </p:txBody>
      </p:sp>
      <p:sp>
        <p:nvSpPr>
          <p:cNvPr id="11" name="10 Título"/>
          <p:cNvSpPr>
            <a:spLocks noGrp="1"/>
          </p:cNvSpPr>
          <p:nvPr>
            <p:ph type="title"/>
          </p:nvPr>
        </p:nvSpPr>
        <p:spPr/>
        <p:txBody>
          <a:bodyPr>
            <a:normAutofit/>
          </a:bodyPr>
          <a:lstStyle/>
          <a:p>
            <a:r>
              <a:rPr lang="es-MX" dirty="0"/>
              <a:t>Mecanismos de </a:t>
            </a:r>
            <a:r>
              <a:rPr lang="es-MX" dirty="0" smtClean="0"/>
              <a:t>recolección</a:t>
            </a:r>
            <a:endParaRPr lang="es-MX" dirty="0"/>
          </a:p>
        </p:txBody>
      </p:sp>
    </p:spTree>
    <p:extLst>
      <p:ext uri="{BB962C8B-B14F-4D97-AF65-F5344CB8AC3E}">
        <p14:creationId xmlns:p14="http://schemas.microsoft.com/office/powerpoint/2010/main" val="222191625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ángulo isósceles 3"/>
          <p:cNvSpPr/>
          <p:nvPr/>
        </p:nvSpPr>
        <p:spPr>
          <a:xfrm>
            <a:off x="4754880" y="1294608"/>
            <a:ext cx="637794" cy="749808"/>
          </a:xfrm>
          <a:prstGeom prst="triangl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1433322" y="4910328"/>
            <a:ext cx="775012" cy="649224"/>
          </a:xfrm>
          <a:prstGeom prst="rect">
            <a:avLst/>
          </a:prstGeom>
          <a:solidFill>
            <a:srgbClr val="D227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CD-INE</a:t>
            </a:r>
            <a:endParaRPr lang="es-MX" dirty="0"/>
          </a:p>
        </p:txBody>
      </p:sp>
      <p:sp>
        <p:nvSpPr>
          <p:cNvPr id="7" name="CuadroTexto 6"/>
          <p:cNvSpPr txBox="1"/>
          <p:nvPr/>
        </p:nvSpPr>
        <p:spPr>
          <a:xfrm>
            <a:off x="4716820" y="2067862"/>
            <a:ext cx="1074333" cy="369332"/>
          </a:xfrm>
          <a:prstGeom prst="rect">
            <a:avLst/>
          </a:prstGeom>
          <a:noFill/>
        </p:spPr>
        <p:txBody>
          <a:bodyPr wrap="none" rtlCol="0">
            <a:spAutoFit/>
          </a:bodyPr>
          <a:lstStyle/>
          <a:p>
            <a:r>
              <a:rPr lang="es-MX" dirty="0" err="1" smtClean="0"/>
              <a:t>Cryt</a:t>
            </a:r>
            <a:r>
              <a:rPr lang="es-MX" dirty="0" smtClean="0"/>
              <a:t> Fijo</a:t>
            </a:r>
            <a:endParaRPr lang="es-MX" dirty="0"/>
          </a:p>
        </p:txBody>
      </p:sp>
      <p:sp>
        <p:nvSpPr>
          <p:cNvPr id="8" name="CuadroTexto 7"/>
          <p:cNvSpPr txBox="1"/>
          <p:nvPr/>
        </p:nvSpPr>
        <p:spPr>
          <a:xfrm>
            <a:off x="7138262" y="4752637"/>
            <a:ext cx="1260281" cy="646331"/>
          </a:xfrm>
          <a:prstGeom prst="rect">
            <a:avLst/>
          </a:prstGeom>
          <a:noFill/>
        </p:spPr>
        <p:txBody>
          <a:bodyPr wrap="none" rtlCol="0">
            <a:spAutoFit/>
          </a:bodyPr>
          <a:lstStyle/>
          <a:p>
            <a:pPr algn="ctr"/>
            <a:r>
              <a:rPr lang="es-MX" dirty="0" err="1" smtClean="0"/>
              <a:t>Cryt</a:t>
            </a:r>
            <a:r>
              <a:rPr lang="es-MX" dirty="0" smtClean="0"/>
              <a:t> Fijo</a:t>
            </a:r>
          </a:p>
          <a:p>
            <a:pPr algn="ctr"/>
            <a:r>
              <a:rPr lang="es-MX" dirty="0" smtClean="0"/>
              <a:t>En C </a:t>
            </a:r>
            <a:r>
              <a:rPr lang="es-MX" dirty="0" err="1" smtClean="0"/>
              <a:t>Mpal</a:t>
            </a:r>
            <a:endParaRPr lang="es-MX" dirty="0" smtClean="0"/>
          </a:p>
        </p:txBody>
      </p:sp>
      <p:sp>
        <p:nvSpPr>
          <p:cNvPr id="10" name="Trapecio 9"/>
          <p:cNvSpPr/>
          <p:nvPr/>
        </p:nvSpPr>
        <p:spPr>
          <a:xfrm>
            <a:off x="6823710" y="722376"/>
            <a:ext cx="144018" cy="155448"/>
          </a:xfrm>
          <a:prstGeom prst="trapezoid">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p:cNvPicPr>
            <a:picLocks noChangeAspect="1"/>
          </p:cNvPicPr>
          <p:nvPr/>
        </p:nvPicPr>
        <p:blipFill>
          <a:blip r:embed="rId2"/>
          <a:stretch>
            <a:fillRect/>
          </a:stretch>
        </p:blipFill>
        <p:spPr>
          <a:xfrm>
            <a:off x="6374713" y="856554"/>
            <a:ext cx="160034" cy="164606"/>
          </a:xfrm>
          <a:prstGeom prst="rect">
            <a:avLst/>
          </a:prstGeom>
        </p:spPr>
      </p:pic>
      <p:pic>
        <p:nvPicPr>
          <p:cNvPr id="12" name="Imagen 11"/>
          <p:cNvPicPr>
            <a:picLocks noChangeAspect="1"/>
          </p:cNvPicPr>
          <p:nvPr/>
        </p:nvPicPr>
        <p:blipFill>
          <a:blip r:embed="rId2"/>
          <a:stretch>
            <a:fillRect/>
          </a:stretch>
        </p:blipFill>
        <p:spPr>
          <a:xfrm>
            <a:off x="5456314" y="283457"/>
            <a:ext cx="160034" cy="164606"/>
          </a:xfrm>
          <a:prstGeom prst="rect">
            <a:avLst/>
          </a:prstGeom>
        </p:spPr>
      </p:pic>
      <p:pic>
        <p:nvPicPr>
          <p:cNvPr id="13" name="Imagen 12"/>
          <p:cNvPicPr>
            <a:picLocks noChangeAspect="1"/>
          </p:cNvPicPr>
          <p:nvPr/>
        </p:nvPicPr>
        <p:blipFill>
          <a:blip r:embed="rId2"/>
          <a:stretch>
            <a:fillRect/>
          </a:stretch>
        </p:blipFill>
        <p:spPr>
          <a:xfrm>
            <a:off x="6971686" y="219435"/>
            <a:ext cx="160034" cy="164606"/>
          </a:xfrm>
          <a:prstGeom prst="rect">
            <a:avLst/>
          </a:prstGeom>
        </p:spPr>
      </p:pic>
      <p:pic>
        <p:nvPicPr>
          <p:cNvPr id="14" name="Imagen 13"/>
          <p:cNvPicPr>
            <a:picLocks noChangeAspect="1"/>
          </p:cNvPicPr>
          <p:nvPr/>
        </p:nvPicPr>
        <p:blipFill>
          <a:blip r:embed="rId2"/>
          <a:stretch>
            <a:fillRect/>
          </a:stretch>
        </p:blipFill>
        <p:spPr>
          <a:xfrm>
            <a:off x="7731240" y="301738"/>
            <a:ext cx="160034" cy="164606"/>
          </a:xfrm>
          <a:prstGeom prst="rect">
            <a:avLst/>
          </a:prstGeom>
        </p:spPr>
      </p:pic>
      <p:pic>
        <p:nvPicPr>
          <p:cNvPr id="15" name="Imagen 14"/>
          <p:cNvPicPr>
            <a:picLocks noChangeAspect="1"/>
          </p:cNvPicPr>
          <p:nvPr/>
        </p:nvPicPr>
        <p:blipFill>
          <a:blip r:embed="rId2"/>
          <a:stretch>
            <a:fillRect/>
          </a:stretch>
        </p:blipFill>
        <p:spPr>
          <a:xfrm>
            <a:off x="8611355" y="2932169"/>
            <a:ext cx="160034" cy="164606"/>
          </a:xfrm>
          <a:prstGeom prst="rect">
            <a:avLst/>
          </a:prstGeom>
        </p:spPr>
      </p:pic>
      <p:pic>
        <p:nvPicPr>
          <p:cNvPr id="16" name="Imagen 15"/>
          <p:cNvPicPr>
            <a:picLocks noChangeAspect="1"/>
          </p:cNvPicPr>
          <p:nvPr/>
        </p:nvPicPr>
        <p:blipFill>
          <a:blip r:embed="rId2"/>
          <a:stretch>
            <a:fillRect/>
          </a:stretch>
        </p:blipFill>
        <p:spPr>
          <a:xfrm>
            <a:off x="7332845" y="938763"/>
            <a:ext cx="160034" cy="164606"/>
          </a:xfrm>
          <a:prstGeom prst="rect">
            <a:avLst/>
          </a:prstGeom>
        </p:spPr>
      </p:pic>
      <p:pic>
        <p:nvPicPr>
          <p:cNvPr id="17" name="Imagen 16"/>
          <p:cNvPicPr>
            <a:picLocks noChangeAspect="1"/>
          </p:cNvPicPr>
          <p:nvPr/>
        </p:nvPicPr>
        <p:blipFill>
          <a:blip r:embed="rId2"/>
          <a:stretch>
            <a:fillRect/>
          </a:stretch>
        </p:blipFill>
        <p:spPr>
          <a:xfrm>
            <a:off x="5538211" y="877824"/>
            <a:ext cx="160034" cy="164606"/>
          </a:xfrm>
          <a:prstGeom prst="rect">
            <a:avLst/>
          </a:prstGeom>
        </p:spPr>
      </p:pic>
      <p:pic>
        <p:nvPicPr>
          <p:cNvPr id="18" name="Imagen 17"/>
          <p:cNvPicPr>
            <a:picLocks noChangeAspect="1"/>
          </p:cNvPicPr>
          <p:nvPr/>
        </p:nvPicPr>
        <p:blipFill>
          <a:blip r:embed="rId2"/>
          <a:stretch>
            <a:fillRect/>
          </a:stretch>
        </p:blipFill>
        <p:spPr>
          <a:xfrm>
            <a:off x="5116360" y="749092"/>
            <a:ext cx="160034" cy="164606"/>
          </a:xfrm>
          <a:prstGeom prst="rect">
            <a:avLst/>
          </a:prstGeom>
        </p:spPr>
      </p:pic>
      <p:pic>
        <p:nvPicPr>
          <p:cNvPr id="19" name="Imagen 18"/>
          <p:cNvPicPr>
            <a:picLocks noChangeAspect="1"/>
          </p:cNvPicPr>
          <p:nvPr/>
        </p:nvPicPr>
        <p:blipFill>
          <a:blip r:embed="rId2"/>
          <a:stretch>
            <a:fillRect/>
          </a:stretch>
        </p:blipFill>
        <p:spPr>
          <a:xfrm>
            <a:off x="8785105" y="4503413"/>
            <a:ext cx="160034" cy="164606"/>
          </a:xfrm>
          <a:prstGeom prst="rect">
            <a:avLst/>
          </a:prstGeom>
        </p:spPr>
      </p:pic>
      <p:pic>
        <p:nvPicPr>
          <p:cNvPr id="20" name="Imagen 19"/>
          <p:cNvPicPr>
            <a:picLocks noChangeAspect="1"/>
          </p:cNvPicPr>
          <p:nvPr/>
        </p:nvPicPr>
        <p:blipFill>
          <a:blip r:embed="rId2"/>
          <a:stretch>
            <a:fillRect/>
          </a:stretch>
        </p:blipFill>
        <p:spPr>
          <a:xfrm>
            <a:off x="8709653" y="5833879"/>
            <a:ext cx="160034" cy="164606"/>
          </a:xfrm>
          <a:prstGeom prst="rect">
            <a:avLst/>
          </a:prstGeom>
        </p:spPr>
      </p:pic>
      <p:pic>
        <p:nvPicPr>
          <p:cNvPr id="21" name="Imagen 20"/>
          <p:cNvPicPr>
            <a:picLocks noChangeAspect="1"/>
          </p:cNvPicPr>
          <p:nvPr/>
        </p:nvPicPr>
        <p:blipFill>
          <a:blip r:embed="rId2"/>
          <a:stretch>
            <a:fillRect/>
          </a:stretch>
        </p:blipFill>
        <p:spPr>
          <a:xfrm>
            <a:off x="6797471" y="6484856"/>
            <a:ext cx="160034" cy="164606"/>
          </a:xfrm>
          <a:prstGeom prst="rect">
            <a:avLst/>
          </a:prstGeom>
        </p:spPr>
      </p:pic>
      <p:pic>
        <p:nvPicPr>
          <p:cNvPr id="22" name="Imagen 21"/>
          <p:cNvPicPr>
            <a:picLocks noChangeAspect="1"/>
          </p:cNvPicPr>
          <p:nvPr/>
        </p:nvPicPr>
        <p:blipFill>
          <a:blip r:embed="rId2"/>
          <a:stretch>
            <a:fillRect/>
          </a:stretch>
        </p:blipFill>
        <p:spPr>
          <a:xfrm>
            <a:off x="1883671" y="4294583"/>
            <a:ext cx="160034" cy="164606"/>
          </a:xfrm>
          <a:prstGeom prst="rect">
            <a:avLst/>
          </a:prstGeom>
        </p:spPr>
      </p:pic>
      <p:pic>
        <p:nvPicPr>
          <p:cNvPr id="23" name="Imagen 22"/>
          <p:cNvPicPr>
            <a:picLocks noChangeAspect="1"/>
          </p:cNvPicPr>
          <p:nvPr/>
        </p:nvPicPr>
        <p:blipFill>
          <a:blip r:embed="rId2"/>
          <a:stretch>
            <a:fillRect/>
          </a:stretch>
        </p:blipFill>
        <p:spPr>
          <a:xfrm>
            <a:off x="1353305" y="3989757"/>
            <a:ext cx="160034" cy="164606"/>
          </a:xfrm>
          <a:prstGeom prst="rect">
            <a:avLst/>
          </a:prstGeom>
        </p:spPr>
      </p:pic>
      <p:pic>
        <p:nvPicPr>
          <p:cNvPr id="24" name="Imagen 23"/>
          <p:cNvPicPr>
            <a:picLocks noChangeAspect="1"/>
          </p:cNvPicPr>
          <p:nvPr/>
        </p:nvPicPr>
        <p:blipFill>
          <a:blip r:embed="rId2"/>
          <a:stretch>
            <a:fillRect/>
          </a:stretch>
        </p:blipFill>
        <p:spPr>
          <a:xfrm>
            <a:off x="6106960" y="2257198"/>
            <a:ext cx="160034" cy="164606"/>
          </a:xfrm>
          <a:prstGeom prst="rect">
            <a:avLst/>
          </a:prstGeom>
        </p:spPr>
      </p:pic>
      <p:pic>
        <p:nvPicPr>
          <p:cNvPr id="25" name="Imagen 24"/>
          <p:cNvPicPr>
            <a:picLocks noChangeAspect="1"/>
          </p:cNvPicPr>
          <p:nvPr/>
        </p:nvPicPr>
        <p:blipFill>
          <a:blip r:embed="rId2"/>
          <a:stretch>
            <a:fillRect/>
          </a:stretch>
        </p:blipFill>
        <p:spPr>
          <a:xfrm>
            <a:off x="5645565" y="6468432"/>
            <a:ext cx="160034" cy="164606"/>
          </a:xfrm>
          <a:prstGeom prst="rect">
            <a:avLst/>
          </a:prstGeom>
        </p:spPr>
      </p:pic>
      <p:pic>
        <p:nvPicPr>
          <p:cNvPr id="26" name="Imagen 25"/>
          <p:cNvPicPr>
            <a:picLocks noChangeAspect="1"/>
          </p:cNvPicPr>
          <p:nvPr/>
        </p:nvPicPr>
        <p:blipFill>
          <a:blip r:embed="rId2"/>
          <a:stretch>
            <a:fillRect/>
          </a:stretch>
        </p:blipFill>
        <p:spPr>
          <a:xfrm>
            <a:off x="8451322" y="5001355"/>
            <a:ext cx="160034" cy="164606"/>
          </a:xfrm>
          <a:prstGeom prst="rect">
            <a:avLst/>
          </a:prstGeom>
        </p:spPr>
      </p:pic>
      <p:pic>
        <p:nvPicPr>
          <p:cNvPr id="27" name="Imagen 26"/>
          <p:cNvPicPr>
            <a:picLocks noChangeAspect="1"/>
          </p:cNvPicPr>
          <p:nvPr/>
        </p:nvPicPr>
        <p:blipFill>
          <a:blip r:embed="rId3"/>
          <a:stretch>
            <a:fillRect/>
          </a:stretch>
        </p:blipFill>
        <p:spPr>
          <a:xfrm>
            <a:off x="1063005" y="4331187"/>
            <a:ext cx="160034" cy="164606"/>
          </a:xfrm>
          <a:prstGeom prst="rect">
            <a:avLst/>
          </a:prstGeom>
        </p:spPr>
      </p:pic>
      <p:pic>
        <p:nvPicPr>
          <p:cNvPr id="28" name="Imagen 27"/>
          <p:cNvPicPr>
            <a:picLocks noChangeAspect="1"/>
          </p:cNvPicPr>
          <p:nvPr/>
        </p:nvPicPr>
        <p:blipFill>
          <a:blip r:embed="rId3"/>
          <a:stretch>
            <a:fillRect/>
          </a:stretch>
        </p:blipFill>
        <p:spPr>
          <a:xfrm>
            <a:off x="1495044" y="4471402"/>
            <a:ext cx="160034" cy="164606"/>
          </a:xfrm>
          <a:prstGeom prst="rect">
            <a:avLst/>
          </a:prstGeom>
        </p:spPr>
      </p:pic>
      <p:pic>
        <p:nvPicPr>
          <p:cNvPr id="29" name="Imagen 28"/>
          <p:cNvPicPr>
            <a:picLocks noChangeAspect="1"/>
          </p:cNvPicPr>
          <p:nvPr/>
        </p:nvPicPr>
        <p:blipFill>
          <a:blip r:embed="rId3"/>
          <a:stretch>
            <a:fillRect/>
          </a:stretch>
        </p:blipFill>
        <p:spPr>
          <a:xfrm>
            <a:off x="982988" y="3831148"/>
            <a:ext cx="160034" cy="164606"/>
          </a:xfrm>
          <a:prstGeom prst="rect">
            <a:avLst/>
          </a:prstGeom>
        </p:spPr>
      </p:pic>
      <p:pic>
        <p:nvPicPr>
          <p:cNvPr id="30" name="Imagen 29"/>
          <p:cNvPicPr>
            <a:picLocks noChangeAspect="1"/>
          </p:cNvPicPr>
          <p:nvPr/>
        </p:nvPicPr>
        <p:blipFill>
          <a:blip r:embed="rId3"/>
          <a:stretch>
            <a:fillRect/>
          </a:stretch>
        </p:blipFill>
        <p:spPr>
          <a:xfrm>
            <a:off x="1040682" y="4864607"/>
            <a:ext cx="160034" cy="164606"/>
          </a:xfrm>
          <a:prstGeom prst="rect">
            <a:avLst/>
          </a:prstGeom>
        </p:spPr>
      </p:pic>
      <p:pic>
        <p:nvPicPr>
          <p:cNvPr id="31" name="Imagen 30"/>
          <p:cNvPicPr>
            <a:picLocks noChangeAspect="1"/>
          </p:cNvPicPr>
          <p:nvPr/>
        </p:nvPicPr>
        <p:blipFill>
          <a:blip r:embed="rId3"/>
          <a:stretch>
            <a:fillRect/>
          </a:stretch>
        </p:blipFill>
        <p:spPr>
          <a:xfrm>
            <a:off x="1788262" y="4544540"/>
            <a:ext cx="160034" cy="164606"/>
          </a:xfrm>
          <a:prstGeom prst="rect">
            <a:avLst/>
          </a:prstGeom>
        </p:spPr>
      </p:pic>
      <p:pic>
        <p:nvPicPr>
          <p:cNvPr id="32" name="Imagen 31"/>
          <p:cNvPicPr>
            <a:picLocks noChangeAspect="1"/>
          </p:cNvPicPr>
          <p:nvPr/>
        </p:nvPicPr>
        <p:blipFill>
          <a:blip r:embed="rId3"/>
          <a:stretch>
            <a:fillRect/>
          </a:stretch>
        </p:blipFill>
        <p:spPr>
          <a:xfrm>
            <a:off x="1659133" y="3858703"/>
            <a:ext cx="160034" cy="164606"/>
          </a:xfrm>
          <a:prstGeom prst="rect">
            <a:avLst/>
          </a:prstGeom>
        </p:spPr>
      </p:pic>
      <p:pic>
        <p:nvPicPr>
          <p:cNvPr id="33" name="Imagen 32"/>
          <p:cNvPicPr>
            <a:picLocks noChangeAspect="1"/>
          </p:cNvPicPr>
          <p:nvPr/>
        </p:nvPicPr>
        <p:blipFill>
          <a:blip r:embed="rId3"/>
          <a:stretch>
            <a:fillRect/>
          </a:stretch>
        </p:blipFill>
        <p:spPr>
          <a:xfrm>
            <a:off x="2178549" y="3831226"/>
            <a:ext cx="160034" cy="164606"/>
          </a:xfrm>
          <a:prstGeom prst="rect">
            <a:avLst/>
          </a:prstGeom>
        </p:spPr>
      </p:pic>
      <p:pic>
        <p:nvPicPr>
          <p:cNvPr id="34" name="Imagen 33"/>
          <p:cNvPicPr>
            <a:picLocks noChangeAspect="1"/>
          </p:cNvPicPr>
          <p:nvPr/>
        </p:nvPicPr>
        <p:blipFill>
          <a:blip r:embed="rId3"/>
          <a:stretch>
            <a:fillRect/>
          </a:stretch>
        </p:blipFill>
        <p:spPr>
          <a:xfrm>
            <a:off x="2055682" y="4101990"/>
            <a:ext cx="160034" cy="164606"/>
          </a:xfrm>
          <a:prstGeom prst="rect">
            <a:avLst/>
          </a:prstGeom>
        </p:spPr>
      </p:pic>
      <p:pic>
        <p:nvPicPr>
          <p:cNvPr id="35" name="Imagen 34"/>
          <p:cNvPicPr>
            <a:picLocks noChangeAspect="1"/>
          </p:cNvPicPr>
          <p:nvPr/>
        </p:nvPicPr>
        <p:blipFill>
          <a:blip r:embed="rId3"/>
          <a:stretch>
            <a:fillRect/>
          </a:stretch>
        </p:blipFill>
        <p:spPr>
          <a:xfrm>
            <a:off x="1158217" y="5867382"/>
            <a:ext cx="160034" cy="164606"/>
          </a:xfrm>
          <a:prstGeom prst="rect">
            <a:avLst/>
          </a:prstGeom>
        </p:spPr>
      </p:pic>
      <p:pic>
        <p:nvPicPr>
          <p:cNvPr id="36" name="Imagen 35"/>
          <p:cNvPicPr>
            <a:picLocks noChangeAspect="1"/>
          </p:cNvPicPr>
          <p:nvPr/>
        </p:nvPicPr>
        <p:blipFill>
          <a:blip r:embed="rId3"/>
          <a:stretch>
            <a:fillRect/>
          </a:stretch>
        </p:blipFill>
        <p:spPr>
          <a:xfrm>
            <a:off x="2240086" y="5913511"/>
            <a:ext cx="160034" cy="164606"/>
          </a:xfrm>
          <a:prstGeom prst="rect">
            <a:avLst/>
          </a:prstGeom>
        </p:spPr>
      </p:pic>
      <p:pic>
        <p:nvPicPr>
          <p:cNvPr id="37" name="Imagen 36"/>
          <p:cNvPicPr>
            <a:picLocks noChangeAspect="1"/>
          </p:cNvPicPr>
          <p:nvPr/>
        </p:nvPicPr>
        <p:blipFill>
          <a:blip r:embed="rId3"/>
          <a:stretch>
            <a:fillRect/>
          </a:stretch>
        </p:blipFill>
        <p:spPr>
          <a:xfrm>
            <a:off x="4054906" y="4606317"/>
            <a:ext cx="160034" cy="164606"/>
          </a:xfrm>
          <a:prstGeom prst="rect">
            <a:avLst/>
          </a:prstGeom>
        </p:spPr>
      </p:pic>
      <p:pic>
        <p:nvPicPr>
          <p:cNvPr id="38" name="Imagen 37"/>
          <p:cNvPicPr>
            <a:picLocks noChangeAspect="1"/>
          </p:cNvPicPr>
          <p:nvPr/>
        </p:nvPicPr>
        <p:blipFill>
          <a:blip r:embed="rId3"/>
          <a:stretch>
            <a:fillRect/>
          </a:stretch>
        </p:blipFill>
        <p:spPr>
          <a:xfrm>
            <a:off x="2966072" y="4166581"/>
            <a:ext cx="160034" cy="164606"/>
          </a:xfrm>
          <a:prstGeom prst="rect">
            <a:avLst/>
          </a:prstGeom>
        </p:spPr>
      </p:pic>
      <p:pic>
        <p:nvPicPr>
          <p:cNvPr id="39" name="Imagen 38"/>
          <p:cNvPicPr>
            <a:picLocks noChangeAspect="1"/>
          </p:cNvPicPr>
          <p:nvPr/>
        </p:nvPicPr>
        <p:blipFill>
          <a:blip r:embed="rId3"/>
          <a:stretch>
            <a:fillRect/>
          </a:stretch>
        </p:blipFill>
        <p:spPr>
          <a:xfrm>
            <a:off x="3304027" y="4083025"/>
            <a:ext cx="160034" cy="164606"/>
          </a:xfrm>
          <a:prstGeom prst="rect">
            <a:avLst/>
          </a:prstGeom>
        </p:spPr>
      </p:pic>
      <p:pic>
        <p:nvPicPr>
          <p:cNvPr id="40" name="Imagen 39"/>
          <p:cNvPicPr>
            <a:picLocks noChangeAspect="1"/>
          </p:cNvPicPr>
          <p:nvPr/>
        </p:nvPicPr>
        <p:blipFill>
          <a:blip r:embed="rId3"/>
          <a:stretch>
            <a:fillRect/>
          </a:stretch>
        </p:blipFill>
        <p:spPr>
          <a:xfrm>
            <a:off x="754395" y="4599432"/>
            <a:ext cx="160034" cy="164606"/>
          </a:xfrm>
          <a:prstGeom prst="rect">
            <a:avLst/>
          </a:prstGeom>
        </p:spPr>
      </p:pic>
      <p:pic>
        <p:nvPicPr>
          <p:cNvPr id="41" name="Imagen 40"/>
          <p:cNvPicPr>
            <a:picLocks noChangeAspect="1"/>
          </p:cNvPicPr>
          <p:nvPr/>
        </p:nvPicPr>
        <p:blipFill>
          <a:blip r:embed="rId3"/>
          <a:stretch>
            <a:fillRect/>
          </a:stretch>
        </p:blipFill>
        <p:spPr>
          <a:xfrm>
            <a:off x="946399" y="5352309"/>
            <a:ext cx="160034" cy="164606"/>
          </a:xfrm>
          <a:prstGeom prst="rect">
            <a:avLst/>
          </a:prstGeom>
        </p:spPr>
      </p:pic>
      <p:pic>
        <p:nvPicPr>
          <p:cNvPr id="42" name="Imagen 41"/>
          <p:cNvPicPr>
            <a:picLocks noChangeAspect="1"/>
          </p:cNvPicPr>
          <p:nvPr/>
        </p:nvPicPr>
        <p:blipFill>
          <a:blip r:embed="rId3"/>
          <a:stretch>
            <a:fillRect/>
          </a:stretch>
        </p:blipFill>
        <p:spPr>
          <a:xfrm>
            <a:off x="3739526" y="4614116"/>
            <a:ext cx="160034" cy="164606"/>
          </a:xfrm>
          <a:prstGeom prst="rect">
            <a:avLst/>
          </a:prstGeom>
        </p:spPr>
      </p:pic>
      <p:pic>
        <p:nvPicPr>
          <p:cNvPr id="43" name="Imagen 42"/>
          <p:cNvPicPr>
            <a:picLocks noChangeAspect="1"/>
          </p:cNvPicPr>
          <p:nvPr/>
        </p:nvPicPr>
        <p:blipFill>
          <a:blip r:embed="rId3"/>
          <a:stretch>
            <a:fillRect/>
          </a:stretch>
        </p:blipFill>
        <p:spPr>
          <a:xfrm>
            <a:off x="3022034" y="4441711"/>
            <a:ext cx="160034" cy="164606"/>
          </a:xfrm>
          <a:prstGeom prst="rect">
            <a:avLst/>
          </a:prstGeom>
        </p:spPr>
      </p:pic>
      <p:pic>
        <p:nvPicPr>
          <p:cNvPr id="44" name="Imagen 43"/>
          <p:cNvPicPr>
            <a:picLocks noChangeAspect="1"/>
          </p:cNvPicPr>
          <p:nvPr/>
        </p:nvPicPr>
        <p:blipFill>
          <a:blip r:embed="rId3"/>
          <a:stretch>
            <a:fillRect/>
          </a:stretch>
        </p:blipFill>
        <p:spPr>
          <a:xfrm>
            <a:off x="6407476" y="5784809"/>
            <a:ext cx="160034" cy="164606"/>
          </a:xfrm>
          <a:prstGeom prst="rect">
            <a:avLst/>
          </a:prstGeom>
        </p:spPr>
      </p:pic>
      <p:pic>
        <p:nvPicPr>
          <p:cNvPr id="45" name="Imagen 44"/>
          <p:cNvPicPr>
            <a:picLocks noChangeAspect="1"/>
          </p:cNvPicPr>
          <p:nvPr/>
        </p:nvPicPr>
        <p:blipFill>
          <a:blip r:embed="rId3"/>
          <a:stretch>
            <a:fillRect/>
          </a:stretch>
        </p:blipFill>
        <p:spPr>
          <a:xfrm>
            <a:off x="7205493" y="5665366"/>
            <a:ext cx="160034" cy="164606"/>
          </a:xfrm>
          <a:prstGeom prst="rect">
            <a:avLst/>
          </a:prstGeom>
        </p:spPr>
      </p:pic>
      <p:sp>
        <p:nvSpPr>
          <p:cNvPr id="46" name="Elipse 45"/>
          <p:cNvSpPr/>
          <p:nvPr/>
        </p:nvSpPr>
        <p:spPr>
          <a:xfrm>
            <a:off x="2338583" y="4936305"/>
            <a:ext cx="636972" cy="59727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CM</a:t>
            </a:r>
            <a:endParaRPr lang="es-MX" dirty="0">
              <a:solidFill>
                <a:schemeClr val="tx1"/>
              </a:solidFill>
            </a:endParaRPr>
          </a:p>
        </p:txBody>
      </p:sp>
      <p:pic>
        <p:nvPicPr>
          <p:cNvPr id="48" name="Imagen 47"/>
          <p:cNvPicPr>
            <a:picLocks noChangeAspect="1"/>
          </p:cNvPicPr>
          <p:nvPr/>
        </p:nvPicPr>
        <p:blipFill>
          <a:blip r:embed="rId4"/>
          <a:stretch>
            <a:fillRect/>
          </a:stretch>
        </p:blipFill>
        <p:spPr>
          <a:xfrm>
            <a:off x="4072246" y="4236689"/>
            <a:ext cx="160034" cy="164606"/>
          </a:xfrm>
          <a:prstGeom prst="rect">
            <a:avLst/>
          </a:prstGeom>
        </p:spPr>
      </p:pic>
      <p:pic>
        <p:nvPicPr>
          <p:cNvPr id="49" name="Imagen 48"/>
          <p:cNvPicPr>
            <a:picLocks noChangeAspect="1"/>
          </p:cNvPicPr>
          <p:nvPr/>
        </p:nvPicPr>
        <p:blipFill>
          <a:blip r:embed="rId4"/>
          <a:stretch>
            <a:fillRect/>
          </a:stretch>
        </p:blipFill>
        <p:spPr>
          <a:xfrm>
            <a:off x="4093796" y="4965575"/>
            <a:ext cx="160034" cy="164606"/>
          </a:xfrm>
          <a:prstGeom prst="rect">
            <a:avLst/>
          </a:prstGeom>
        </p:spPr>
      </p:pic>
      <p:pic>
        <p:nvPicPr>
          <p:cNvPr id="50" name="Imagen 49"/>
          <p:cNvPicPr>
            <a:picLocks noChangeAspect="1"/>
          </p:cNvPicPr>
          <p:nvPr/>
        </p:nvPicPr>
        <p:blipFill>
          <a:blip r:embed="rId4"/>
          <a:stretch>
            <a:fillRect/>
          </a:stretch>
        </p:blipFill>
        <p:spPr>
          <a:xfrm>
            <a:off x="4633717" y="4626843"/>
            <a:ext cx="160034" cy="164606"/>
          </a:xfrm>
          <a:prstGeom prst="rect">
            <a:avLst/>
          </a:prstGeom>
        </p:spPr>
      </p:pic>
      <p:pic>
        <p:nvPicPr>
          <p:cNvPr id="51" name="Imagen 50"/>
          <p:cNvPicPr>
            <a:picLocks noChangeAspect="1"/>
          </p:cNvPicPr>
          <p:nvPr/>
        </p:nvPicPr>
        <p:blipFill>
          <a:blip r:embed="rId4"/>
          <a:stretch>
            <a:fillRect/>
          </a:stretch>
        </p:blipFill>
        <p:spPr>
          <a:xfrm>
            <a:off x="4335379" y="4270213"/>
            <a:ext cx="160034" cy="164606"/>
          </a:xfrm>
          <a:prstGeom prst="rect">
            <a:avLst/>
          </a:prstGeom>
        </p:spPr>
      </p:pic>
      <p:pic>
        <p:nvPicPr>
          <p:cNvPr id="52" name="Imagen 51"/>
          <p:cNvPicPr>
            <a:picLocks noChangeAspect="1"/>
          </p:cNvPicPr>
          <p:nvPr/>
        </p:nvPicPr>
        <p:blipFill>
          <a:blip r:embed="rId4"/>
          <a:stretch>
            <a:fillRect/>
          </a:stretch>
        </p:blipFill>
        <p:spPr>
          <a:xfrm>
            <a:off x="4862322" y="4946910"/>
            <a:ext cx="160034" cy="164606"/>
          </a:xfrm>
          <a:prstGeom prst="rect">
            <a:avLst/>
          </a:prstGeom>
        </p:spPr>
      </p:pic>
      <p:pic>
        <p:nvPicPr>
          <p:cNvPr id="53" name="Imagen 52"/>
          <p:cNvPicPr>
            <a:picLocks noChangeAspect="1"/>
          </p:cNvPicPr>
          <p:nvPr/>
        </p:nvPicPr>
        <p:blipFill>
          <a:blip r:embed="rId4"/>
          <a:stretch>
            <a:fillRect/>
          </a:stretch>
        </p:blipFill>
        <p:spPr>
          <a:xfrm>
            <a:off x="4389658" y="5368969"/>
            <a:ext cx="160034" cy="164606"/>
          </a:xfrm>
          <a:prstGeom prst="rect">
            <a:avLst/>
          </a:prstGeom>
        </p:spPr>
      </p:pic>
      <p:pic>
        <p:nvPicPr>
          <p:cNvPr id="54" name="Imagen 53"/>
          <p:cNvPicPr>
            <a:picLocks noChangeAspect="1"/>
          </p:cNvPicPr>
          <p:nvPr/>
        </p:nvPicPr>
        <p:blipFill>
          <a:blip r:embed="rId4"/>
          <a:stretch>
            <a:fillRect/>
          </a:stretch>
        </p:blipFill>
        <p:spPr>
          <a:xfrm>
            <a:off x="3831316" y="5751548"/>
            <a:ext cx="160034" cy="164606"/>
          </a:xfrm>
          <a:prstGeom prst="rect">
            <a:avLst/>
          </a:prstGeom>
        </p:spPr>
      </p:pic>
      <p:pic>
        <p:nvPicPr>
          <p:cNvPr id="55" name="Imagen 54"/>
          <p:cNvPicPr>
            <a:picLocks noChangeAspect="1"/>
          </p:cNvPicPr>
          <p:nvPr/>
        </p:nvPicPr>
        <p:blipFill>
          <a:blip r:embed="rId4"/>
          <a:stretch>
            <a:fillRect/>
          </a:stretch>
        </p:blipFill>
        <p:spPr>
          <a:xfrm>
            <a:off x="3230386" y="6330892"/>
            <a:ext cx="160034" cy="164606"/>
          </a:xfrm>
          <a:prstGeom prst="rect">
            <a:avLst/>
          </a:prstGeom>
        </p:spPr>
      </p:pic>
      <p:pic>
        <p:nvPicPr>
          <p:cNvPr id="56" name="Imagen 55"/>
          <p:cNvPicPr>
            <a:picLocks noChangeAspect="1"/>
          </p:cNvPicPr>
          <p:nvPr/>
        </p:nvPicPr>
        <p:blipFill>
          <a:blip r:embed="rId4"/>
          <a:stretch>
            <a:fillRect/>
          </a:stretch>
        </p:blipFill>
        <p:spPr>
          <a:xfrm>
            <a:off x="4802879" y="5512350"/>
            <a:ext cx="160034" cy="164606"/>
          </a:xfrm>
          <a:prstGeom prst="rect">
            <a:avLst/>
          </a:prstGeom>
        </p:spPr>
      </p:pic>
      <p:pic>
        <p:nvPicPr>
          <p:cNvPr id="57" name="Imagen 56"/>
          <p:cNvPicPr>
            <a:picLocks noChangeAspect="1"/>
          </p:cNvPicPr>
          <p:nvPr/>
        </p:nvPicPr>
        <p:blipFill>
          <a:blip r:embed="rId5"/>
          <a:stretch>
            <a:fillRect/>
          </a:stretch>
        </p:blipFill>
        <p:spPr>
          <a:xfrm>
            <a:off x="7628396" y="4198587"/>
            <a:ext cx="644708" cy="609653"/>
          </a:xfrm>
          <a:prstGeom prst="rect">
            <a:avLst/>
          </a:prstGeom>
        </p:spPr>
      </p:pic>
      <p:pic>
        <p:nvPicPr>
          <p:cNvPr id="58" name="Imagen 57"/>
          <p:cNvPicPr>
            <a:picLocks noChangeAspect="1"/>
          </p:cNvPicPr>
          <p:nvPr/>
        </p:nvPicPr>
        <p:blipFill>
          <a:blip r:embed="rId3"/>
          <a:stretch>
            <a:fillRect/>
          </a:stretch>
        </p:blipFill>
        <p:spPr>
          <a:xfrm>
            <a:off x="260597" y="201154"/>
            <a:ext cx="160034" cy="164606"/>
          </a:xfrm>
          <a:prstGeom prst="rect">
            <a:avLst/>
          </a:prstGeom>
        </p:spPr>
      </p:pic>
      <p:pic>
        <p:nvPicPr>
          <p:cNvPr id="59" name="Imagen 58"/>
          <p:cNvPicPr>
            <a:picLocks noChangeAspect="1"/>
          </p:cNvPicPr>
          <p:nvPr/>
        </p:nvPicPr>
        <p:blipFill>
          <a:blip r:embed="rId3"/>
          <a:stretch>
            <a:fillRect/>
          </a:stretch>
        </p:blipFill>
        <p:spPr>
          <a:xfrm>
            <a:off x="498341" y="192010"/>
            <a:ext cx="160034" cy="164606"/>
          </a:xfrm>
          <a:prstGeom prst="rect">
            <a:avLst/>
          </a:prstGeom>
        </p:spPr>
      </p:pic>
      <p:pic>
        <p:nvPicPr>
          <p:cNvPr id="60" name="Imagen 59"/>
          <p:cNvPicPr>
            <a:picLocks noChangeAspect="1"/>
          </p:cNvPicPr>
          <p:nvPr/>
        </p:nvPicPr>
        <p:blipFill>
          <a:blip r:embed="rId3"/>
          <a:stretch>
            <a:fillRect/>
          </a:stretch>
        </p:blipFill>
        <p:spPr>
          <a:xfrm>
            <a:off x="678962" y="438919"/>
            <a:ext cx="160034" cy="164606"/>
          </a:xfrm>
          <a:prstGeom prst="rect">
            <a:avLst/>
          </a:prstGeom>
        </p:spPr>
      </p:pic>
      <p:pic>
        <p:nvPicPr>
          <p:cNvPr id="61" name="Imagen 60"/>
          <p:cNvPicPr>
            <a:picLocks noChangeAspect="1"/>
          </p:cNvPicPr>
          <p:nvPr/>
        </p:nvPicPr>
        <p:blipFill>
          <a:blip r:embed="rId3"/>
          <a:stretch>
            <a:fillRect/>
          </a:stretch>
        </p:blipFill>
        <p:spPr>
          <a:xfrm>
            <a:off x="946399" y="569955"/>
            <a:ext cx="160034" cy="164606"/>
          </a:xfrm>
          <a:prstGeom prst="rect">
            <a:avLst/>
          </a:prstGeom>
        </p:spPr>
      </p:pic>
      <p:pic>
        <p:nvPicPr>
          <p:cNvPr id="62" name="Imagen 61"/>
          <p:cNvPicPr>
            <a:picLocks noChangeAspect="1"/>
          </p:cNvPicPr>
          <p:nvPr/>
        </p:nvPicPr>
        <p:blipFill>
          <a:blip r:embed="rId3"/>
          <a:stretch>
            <a:fillRect/>
          </a:stretch>
        </p:blipFill>
        <p:spPr>
          <a:xfrm>
            <a:off x="1223038" y="448063"/>
            <a:ext cx="160034" cy="164606"/>
          </a:xfrm>
          <a:prstGeom prst="rect">
            <a:avLst/>
          </a:prstGeom>
        </p:spPr>
      </p:pic>
      <p:pic>
        <p:nvPicPr>
          <p:cNvPr id="63" name="Imagen 62"/>
          <p:cNvPicPr>
            <a:picLocks noChangeAspect="1"/>
          </p:cNvPicPr>
          <p:nvPr/>
        </p:nvPicPr>
        <p:blipFill>
          <a:blip r:embed="rId3"/>
          <a:stretch>
            <a:fillRect/>
          </a:stretch>
        </p:blipFill>
        <p:spPr>
          <a:xfrm>
            <a:off x="1433322" y="219435"/>
            <a:ext cx="160034" cy="164606"/>
          </a:xfrm>
          <a:prstGeom prst="rect">
            <a:avLst/>
          </a:prstGeom>
        </p:spPr>
      </p:pic>
      <p:pic>
        <p:nvPicPr>
          <p:cNvPr id="64" name="Imagen 63"/>
          <p:cNvPicPr>
            <a:picLocks noChangeAspect="1"/>
          </p:cNvPicPr>
          <p:nvPr/>
        </p:nvPicPr>
        <p:blipFill>
          <a:blip r:embed="rId3"/>
          <a:stretch>
            <a:fillRect/>
          </a:stretch>
        </p:blipFill>
        <p:spPr>
          <a:xfrm>
            <a:off x="1723637" y="103438"/>
            <a:ext cx="160034" cy="164606"/>
          </a:xfrm>
          <a:prstGeom prst="rect">
            <a:avLst/>
          </a:prstGeom>
        </p:spPr>
      </p:pic>
      <p:pic>
        <p:nvPicPr>
          <p:cNvPr id="65" name="Imagen 64"/>
          <p:cNvPicPr>
            <a:picLocks noChangeAspect="1"/>
          </p:cNvPicPr>
          <p:nvPr/>
        </p:nvPicPr>
        <p:blipFill>
          <a:blip r:embed="rId3"/>
          <a:stretch>
            <a:fillRect/>
          </a:stretch>
        </p:blipFill>
        <p:spPr>
          <a:xfrm>
            <a:off x="8602039" y="6402553"/>
            <a:ext cx="160034" cy="164606"/>
          </a:xfrm>
          <a:prstGeom prst="rect">
            <a:avLst/>
          </a:prstGeom>
        </p:spPr>
      </p:pic>
      <p:pic>
        <p:nvPicPr>
          <p:cNvPr id="66" name="Imagen 65"/>
          <p:cNvPicPr>
            <a:picLocks noChangeAspect="1"/>
          </p:cNvPicPr>
          <p:nvPr/>
        </p:nvPicPr>
        <p:blipFill>
          <a:blip r:embed="rId3"/>
          <a:stretch>
            <a:fillRect/>
          </a:stretch>
        </p:blipFill>
        <p:spPr>
          <a:xfrm>
            <a:off x="8762073" y="2212841"/>
            <a:ext cx="160034" cy="164606"/>
          </a:xfrm>
          <a:prstGeom prst="rect">
            <a:avLst/>
          </a:prstGeom>
        </p:spPr>
      </p:pic>
      <p:sp>
        <p:nvSpPr>
          <p:cNvPr id="67" name="Elipse 66"/>
          <p:cNvSpPr/>
          <p:nvPr/>
        </p:nvSpPr>
        <p:spPr>
          <a:xfrm>
            <a:off x="3118105" y="4936304"/>
            <a:ext cx="677156" cy="5760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CDL</a:t>
            </a:r>
            <a:endParaRPr lang="es-MX" dirty="0">
              <a:solidFill>
                <a:schemeClr val="tx1"/>
              </a:solidFill>
            </a:endParaRPr>
          </a:p>
        </p:txBody>
      </p:sp>
      <p:pic>
        <p:nvPicPr>
          <p:cNvPr id="68" name="Imagen 67"/>
          <p:cNvPicPr>
            <a:picLocks noChangeAspect="1"/>
          </p:cNvPicPr>
          <p:nvPr/>
        </p:nvPicPr>
        <p:blipFill>
          <a:blip r:embed="rId6"/>
          <a:stretch>
            <a:fillRect/>
          </a:stretch>
        </p:blipFill>
        <p:spPr>
          <a:xfrm>
            <a:off x="7236338" y="4014167"/>
            <a:ext cx="653853" cy="774259"/>
          </a:xfrm>
          <a:prstGeom prst="rect">
            <a:avLst/>
          </a:prstGeom>
        </p:spPr>
      </p:pic>
      <p:pic>
        <p:nvPicPr>
          <p:cNvPr id="82" name="Imagen 81"/>
          <p:cNvPicPr>
            <a:picLocks noChangeAspect="1"/>
          </p:cNvPicPr>
          <p:nvPr/>
        </p:nvPicPr>
        <p:blipFill>
          <a:blip r:embed="rId7"/>
          <a:stretch>
            <a:fillRect/>
          </a:stretch>
        </p:blipFill>
        <p:spPr>
          <a:xfrm>
            <a:off x="5189029" y="5784809"/>
            <a:ext cx="217355" cy="289806"/>
          </a:xfrm>
          <a:prstGeom prst="rect">
            <a:avLst/>
          </a:prstGeom>
        </p:spPr>
      </p:pic>
      <p:pic>
        <p:nvPicPr>
          <p:cNvPr id="84" name="Imagen 83"/>
          <p:cNvPicPr>
            <a:picLocks noChangeAspect="1"/>
          </p:cNvPicPr>
          <p:nvPr/>
        </p:nvPicPr>
        <p:blipFill>
          <a:blip r:embed="rId8"/>
          <a:stretch>
            <a:fillRect/>
          </a:stretch>
        </p:blipFill>
        <p:spPr>
          <a:xfrm>
            <a:off x="658375" y="793840"/>
            <a:ext cx="791024" cy="591363"/>
          </a:xfrm>
          <a:prstGeom prst="rect">
            <a:avLst/>
          </a:prstGeom>
        </p:spPr>
      </p:pic>
      <p:pic>
        <p:nvPicPr>
          <p:cNvPr id="85" name="Imagen 84"/>
          <p:cNvPicPr>
            <a:picLocks noChangeAspect="1"/>
          </p:cNvPicPr>
          <p:nvPr/>
        </p:nvPicPr>
        <p:blipFill>
          <a:blip r:embed="rId9"/>
          <a:stretch>
            <a:fillRect/>
          </a:stretch>
        </p:blipFill>
        <p:spPr>
          <a:xfrm>
            <a:off x="162144" y="890024"/>
            <a:ext cx="473365" cy="404585"/>
          </a:xfrm>
          <a:prstGeom prst="rect">
            <a:avLst/>
          </a:prstGeom>
        </p:spPr>
      </p:pic>
      <p:sp>
        <p:nvSpPr>
          <p:cNvPr id="86" name="CuadroTexto 85"/>
          <p:cNvSpPr txBox="1"/>
          <p:nvPr/>
        </p:nvSpPr>
        <p:spPr>
          <a:xfrm>
            <a:off x="7412862" y="4331188"/>
            <a:ext cx="470000" cy="369332"/>
          </a:xfrm>
          <a:prstGeom prst="rect">
            <a:avLst/>
          </a:prstGeom>
          <a:noFill/>
        </p:spPr>
        <p:txBody>
          <a:bodyPr wrap="none" rtlCol="0">
            <a:spAutoFit/>
          </a:bodyPr>
          <a:lstStyle/>
          <a:p>
            <a:r>
              <a:rPr lang="es-MX" dirty="0" smtClean="0"/>
              <a:t>CF</a:t>
            </a:r>
            <a:endParaRPr lang="es-MX" dirty="0"/>
          </a:p>
        </p:txBody>
      </p:sp>
      <p:pic>
        <p:nvPicPr>
          <p:cNvPr id="87" name="Imagen 86"/>
          <p:cNvPicPr>
            <a:picLocks noChangeAspect="1"/>
          </p:cNvPicPr>
          <p:nvPr/>
        </p:nvPicPr>
        <p:blipFill>
          <a:blip r:embed="rId10"/>
          <a:stretch>
            <a:fillRect/>
          </a:stretch>
        </p:blipFill>
        <p:spPr>
          <a:xfrm>
            <a:off x="4912617" y="1594097"/>
            <a:ext cx="356647" cy="451143"/>
          </a:xfrm>
          <a:prstGeom prst="rect">
            <a:avLst/>
          </a:prstGeom>
        </p:spPr>
      </p:pic>
      <p:pic>
        <p:nvPicPr>
          <p:cNvPr id="2" name="Imagen 1"/>
          <p:cNvPicPr>
            <a:picLocks noChangeAspect="1"/>
          </p:cNvPicPr>
          <p:nvPr/>
        </p:nvPicPr>
        <p:blipFill>
          <a:blip r:embed="rId3"/>
          <a:stretch>
            <a:fillRect/>
          </a:stretch>
        </p:blipFill>
        <p:spPr>
          <a:xfrm>
            <a:off x="7509261" y="6095176"/>
            <a:ext cx="160034" cy="164606"/>
          </a:xfrm>
          <a:prstGeom prst="rect">
            <a:avLst/>
          </a:prstGeom>
        </p:spPr>
      </p:pic>
      <p:pic>
        <p:nvPicPr>
          <p:cNvPr id="3" name="Imagen 2"/>
          <p:cNvPicPr>
            <a:picLocks noChangeAspect="1"/>
          </p:cNvPicPr>
          <p:nvPr/>
        </p:nvPicPr>
        <p:blipFill>
          <a:blip r:embed="rId3"/>
          <a:stretch>
            <a:fillRect/>
          </a:stretch>
        </p:blipFill>
        <p:spPr>
          <a:xfrm>
            <a:off x="7998707" y="2854398"/>
            <a:ext cx="160034" cy="164606"/>
          </a:xfrm>
          <a:prstGeom prst="rect">
            <a:avLst/>
          </a:prstGeom>
        </p:spPr>
      </p:pic>
      <p:pic>
        <p:nvPicPr>
          <p:cNvPr id="6" name="Imagen 5"/>
          <p:cNvPicPr>
            <a:picLocks noChangeAspect="1"/>
          </p:cNvPicPr>
          <p:nvPr/>
        </p:nvPicPr>
        <p:blipFill>
          <a:blip r:embed="rId3"/>
          <a:stretch>
            <a:fillRect/>
          </a:stretch>
        </p:blipFill>
        <p:spPr>
          <a:xfrm>
            <a:off x="8682056" y="3733800"/>
            <a:ext cx="160034" cy="164606"/>
          </a:xfrm>
          <a:prstGeom prst="rect">
            <a:avLst/>
          </a:prstGeom>
        </p:spPr>
      </p:pic>
      <p:pic>
        <p:nvPicPr>
          <p:cNvPr id="9" name="Imagen 8"/>
          <p:cNvPicPr>
            <a:picLocks noChangeAspect="1"/>
          </p:cNvPicPr>
          <p:nvPr/>
        </p:nvPicPr>
        <p:blipFill>
          <a:blip r:embed="rId3"/>
          <a:stretch>
            <a:fillRect/>
          </a:stretch>
        </p:blipFill>
        <p:spPr>
          <a:xfrm>
            <a:off x="8037241" y="3474030"/>
            <a:ext cx="160034" cy="164606"/>
          </a:xfrm>
          <a:prstGeom prst="rect">
            <a:avLst/>
          </a:prstGeom>
        </p:spPr>
      </p:pic>
      <p:pic>
        <p:nvPicPr>
          <p:cNvPr id="47" name="Imagen 46"/>
          <p:cNvPicPr>
            <a:picLocks noChangeAspect="1"/>
          </p:cNvPicPr>
          <p:nvPr/>
        </p:nvPicPr>
        <p:blipFill>
          <a:blip r:embed="rId3"/>
          <a:stretch>
            <a:fillRect/>
          </a:stretch>
        </p:blipFill>
        <p:spPr>
          <a:xfrm>
            <a:off x="8078724" y="5928140"/>
            <a:ext cx="160034" cy="164606"/>
          </a:xfrm>
          <a:prstGeom prst="rect">
            <a:avLst/>
          </a:prstGeom>
        </p:spPr>
      </p:pic>
      <p:pic>
        <p:nvPicPr>
          <p:cNvPr id="69" name="Imagen 68"/>
          <p:cNvPicPr>
            <a:picLocks noChangeAspect="1"/>
          </p:cNvPicPr>
          <p:nvPr/>
        </p:nvPicPr>
        <p:blipFill>
          <a:blip r:embed="rId3"/>
          <a:stretch>
            <a:fillRect/>
          </a:stretch>
        </p:blipFill>
        <p:spPr>
          <a:xfrm>
            <a:off x="8842090" y="1103463"/>
            <a:ext cx="160034" cy="164606"/>
          </a:xfrm>
          <a:prstGeom prst="rect">
            <a:avLst/>
          </a:prstGeom>
        </p:spPr>
      </p:pic>
      <p:cxnSp>
        <p:nvCxnSpPr>
          <p:cNvPr id="80" name="Conector recto 79"/>
          <p:cNvCxnSpPr/>
          <p:nvPr/>
        </p:nvCxnSpPr>
        <p:spPr>
          <a:xfrm flipH="1">
            <a:off x="4637741" y="6649462"/>
            <a:ext cx="138171" cy="2085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90" name="Imagen 89"/>
          <p:cNvPicPr>
            <a:picLocks noChangeAspect="1"/>
          </p:cNvPicPr>
          <p:nvPr/>
        </p:nvPicPr>
        <p:blipFill>
          <a:blip r:embed="rId3"/>
          <a:stretch>
            <a:fillRect/>
          </a:stretch>
        </p:blipFill>
        <p:spPr>
          <a:xfrm>
            <a:off x="7344669" y="1819667"/>
            <a:ext cx="160034" cy="164606"/>
          </a:xfrm>
          <a:prstGeom prst="rect">
            <a:avLst/>
          </a:prstGeom>
        </p:spPr>
      </p:pic>
      <p:pic>
        <p:nvPicPr>
          <p:cNvPr id="91" name="Imagen 90"/>
          <p:cNvPicPr>
            <a:picLocks noChangeAspect="1"/>
          </p:cNvPicPr>
          <p:nvPr/>
        </p:nvPicPr>
        <p:blipFill>
          <a:blip r:embed="rId3"/>
          <a:stretch>
            <a:fillRect/>
          </a:stretch>
        </p:blipFill>
        <p:spPr>
          <a:xfrm>
            <a:off x="6004265" y="1125516"/>
            <a:ext cx="160034" cy="164606"/>
          </a:xfrm>
          <a:prstGeom prst="rect">
            <a:avLst/>
          </a:prstGeom>
        </p:spPr>
      </p:pic>
      <p:pic>
        <p:nvPicPr>
          <p:cNvPr id="92" name="Imagen 91"/>
          <p:cNvPicPr>
            <a:picLocks noChangeAspect="1"/>
          </p:cNvPicPr>
          <p:nvPr/>
        </p:nvPicPr>
        <p:blipFill>
          <a:blip r:embed="rId3"/>
          <a:stretch>
            <a:fillRect/>
          </a:stretch>
        </p:blipFill>
        <p:spPr>
          <a:xfrm>
            <a:off x="5971028" y="323046"/>
            <a:ext cx="160034" cy="164606"/>
          </a:xfrm>
          <a:prstGeom prst="rect">
            <a:avLst/>
          </a:prstGeom>
        </p:spPr>
      </p:pic>
      <p:pic>
        <p:nvPicPr>
          <p:cNvPr id="93" name="Imagen 92"/>
          <p:cNvPicPr>
            <a:picLocks noChangeAspect="1"/>
          </p:cNvPicPr>
          <p:nvPr/>
        </p:nvPicPr>
        <p:blipFill>
          <a:blip r:embed="rId3"/>
          <a:stretch>
            <a:fillRect/>
          </a:stretch>
        </p:blipFill>
        <p:spPr>
          <a:xfrm>
            <a:off x="7102711" y="2331631"/>
            <a:ext cx="160034" cy="164606"/>
          </a:xfrm>
          <a:prstGeom prst="rect">
            <a:avLst/>
          </a:prstGeom>
        </p:spPr>
      </p:pic>
      <p:pic>
        <p:nvPicPr>
          <p:cNvPr id="94" name="Imagen 93"/>
          <p:cNvPicPr>
            <a:picLocks noChangeAspect="1"/>
          </p:cNvPicPr>
          <p:nvPr/>
        </p:nvPicPr>
        <p:blipFill>
          <a:blip r:embed="rId3"/>
          <a:stretch>
            <a:fillRect/>
          </a:stretch>
        </p:blipFill>
        <p:spPr>
          <a:xfrm>
            <a:off x="6771414" y="1459251"/>
            <a:ext cx="160034" cy="164606"/>
          </a:xfrm>
          <a:prstGeom prst="rect">
            <a:avLst/>
          </a:prstGeom>
        </p:spPr>
      </p:pic>
      <p:pic>
        <p:nvPicPr>
          <p:cNvPr id="95" name="Imagen 94"/>
          <p:cNvPicPr>
            <a:picLocks noChangeAspect="1"/>
          </p:cNvPicPr>
          <p:nvPr/>
        </p:nvPicPr>
        <p:blipFill>
          <a:blip r:embed="rId3"/>
          <a:stretch>
            <a:fillRect/>
          </a:stretch>
        </p:blipFill>
        <p:spPr>
          <a:xfrm>
            <a:off x="7936945" y="877824"/>
            <a:ext cx="160034" cy="164606"/>
          </a:xfrm>
          <a:prstGeom prst="rect">
            <a:avLst/>
          </a:prstGeom>
        </p:spPr>
      </p:pic>
      <p:pic>
        <p:nvPicPr>
          <p:cNvPr id="96" name="Imagen 95"/>
          <p:cNvPicPr>
            <a:picLocks noChangeAspect="1"/>
          </p:cNvPicPr>
          <p:nvPr/>
        </p:nvPicPr>
        <p:blipFill>
          <a:blip r:embed="rId3"/>
          <a:stretch>
            <a:fillRect/>
          </a:stretch>
        </p:blipFill>
        <p:spPr>
          <a:xfrm>
            <a:off x="5177783" y="4261097"/>
            <a:ext cx="160034" cy="164606"/>
          </a:xfrm>
          <a:prstGeom prst="rect">
            <a:avLst/>
          </a:prstGeom>
        </p:spPr>
      </p:pic>
      <p:pic>
        <p:nvPicPr>
          <p:cNvPr id="97" name="Imagen 96"/>
          <p:cNvPicPr>
            <a:picLocks noChangeAspect="1"/>
          </p:cNvPicPr>
          <p:nvPr/>
        </p:nvPicPr>
        <p:blipFill>
          <a:blip r:embed="rId3"/>
          <a:stretch>
            <a:fillRect/>
          </a:stretch>
        </p:blipFill>
        <p:spPr>
          <a:xfrm>
            <a:off x="7269157" y="405349"/>
            <a:ext cx="160034" cy="164606"/>
          </a:xfrm>
          <a:prstGeom prst="rect">
            <a:avLst/>
          </a:prstGeom>
        </p:spPr>
      </p:pic>
      <p:cxnSp>
        <p:nvCxnSpPr>
          <p:cNvPr id="99" name="Conector recto de flecha 98"/>
          <p:cNvCxnSpPr/>
          <p:nvPr/>
        </p:nvCxnSpPr>
        <p:spPr>
          <a:xfrm>
            <a:off x="1593852" y="1226673"/>
            <a:ext cx="3109876" cy="44283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pic>
        <p:nvPicPr>
          <p:cNvPr id="103" name="Imagen 102"/>
          <p:cNvPicPr>
            <a:picLocks noChangeAspect="1"/>
          </p:cNvPicPr>
          <p:nvPr/>
        </p:nvPicPr>
        <p:blipFill>
          <a:blip r:embed="rId11"/>
          <a:stretch>
            <a:fillRect/>
          </a:stretch>
        </p:blipFill>
        <p:spPr>
          <a:xfrm rot="3468041">
            <a:off x="324663" y="2936814"/>
            <a:ext cx="3727423" cy="256055"/>
          </a:xfrm>
          <a:prstGeom prst="rect">
            <a:avLst/>
          </a:prstGeom>
        </p:spPr>
      </p:pic>
      <p:sp>
        <p:nvSpPr>
          <p:cNvPr id="105" name="CuadroTexto 104"/>
          <p:cNvSpPr txBox="1"/>
          <p:nvPr/>
        </p:nvSpPr>
        <p:spPr>
          <a:xfrm rot="313263">
            <a:off x="2371564" y="950422"/>
            <a:ext cx="1132041" cy="369332"/>
          </a:xfrm>
          <a:prstGeom prst="rect">
            <a:avLst/>
          </a:prstGeom>
          <a:noFill/>
        </p:spPr>
        <p:txBody>
          <a:bodyPr wrap="none" rtlCol="0">
            <a:spAutoFit/>
          </a:bodyPr>
          <a:lstStyle/>
          <a:p>
            <a:r>
              <a:rPr lang="es-MX" dirty="0" smtClean="0"/>
              <a:t>Opción A</a:t>
            </a:r>
            <a:endParaRPr lang="es-MX" dirty="0"/>
          </a:p>
        </p:txBody>
      </p:sp>
      <p:sp>
        <p:nvSpPr>
          <p:cNvPr id="106" name="CuadroTexto 105"/>
          <p:cNvSpPr txBox="1"/>
          <p:nvPr/>
        </p:nvSpPr>
        <p:spPr>
          <a:xfrm rot="3589334">
            <a:off x="1594645" y="2329831"/>
            <a:ext cx="1127232" cy="369332"/>
          </a:xfrm>
          <a:prstGeom prst="rect">
            <a:avLst/>
          </a:prstGeom>
          <a:noFill/>
        </p:spPr>
        <p:txBody>
          <a:bodyPr wrap="none" rtlCol="0">
            <a:spAutoFit/>
          </a:bodyPr>
          <a:lstStyle/>
          <a:p>
            <a:r>
              <a:rPr lang="es-MX" dirty="0" smtClean="0"/>
              <a:t>Opción B</a:t>
            </a:r>
            <a:endParaRPr lang="es-MX" dirty="0"/>
          </a:p>
        </p:txBody>
      </p:sp>
      <p:pic>
        <p:nvPicPr>
          <p:cNvPr id="108" name="Imagen 107"/>
          <p:cNvPicPr>
            <a:picLocks noChangeAspect="1"/>
          </p:cNvPicPr>
          <p:nvPr/>
        </p:nvPicPr>
        <p:blipFill>
          <a:blip r:embed="rId12"/>
          <a:stretch>
            <a:fillRect/>
          </a:stretch>
        </p:blipFill>
        <p:spPr>
          <a:xfrm rot="8480408">
            <a:off x="3120755" y="3267766"/>
            <a:ext cx="3196194" cy="530398"/>
          </a:xfrm>
          <a:prstGeom prst="rect">
            <a:avLst/>
          </a:prstGeom>
        </p:spPr>
      </p:pic>
      <p:cxnSp>
        <p:nvCxnSpPr>
          <p:cNvPr id="111" name="Conector recto de flecha 110"/>
          <p:cNvCxnSpPr/>
          <p:nvPr/>
        </p:nvCxnSpPr>
        <p:spPr>
          <a:xfrm flipH="1" flipV="1">
            <a:off x="5401226" y="1846580"/>
            <a:ext cx="661913" cy="36183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14" name="CuadroTexto 113"/>
          <p:cNvSpPr txBox="1"/>
          <p:nvPr/>
        </p:nvSpPr>
        <p:spPr>
          <a:xfrm rot="1292314">
            <a:off x="5301223" y="1713646"/>
            <a:ext cx="1132041" cy="369332"/>
          </a:xfrm>
          <a:prstGeom prst="rect">
            <a:avLst/>
          </a:prstGeom>
          <a:noFill/>
        </p:spPr>
        <p:txBody>
          <a:bodyPr wrap="none" rtlCol="0">
            <a:spAutoFit/>
          </a:bodyPr>
          <a:lstStyle/>
          <a:p>
            <a:r>
              <a:rPr lang="es-MX" dirty="0" smtClean="0"/>
              <a:t>Opción A</a:t>
            </a:r>
            <a:endParaRPr lang="es-MX" dirty="0"/>
          </a:p>
        </p:txBody>
      </p:sp>
      <p:sp>
        <p:nvSpPr>
          <p:cNvPr id="115" name="CuadroTexto 114"/>
          <p:cNvSpPr txBox="1"/>
          <p:nvPr/>
        </p:nvSpPr>
        <p:spPr>
          <a:xfrm>
            <a:off x="4267119" y="3096776"/>
            <a:ext cx="1127232" cy="369332"/>
          </a:xfrm>
          <a:prstGeom prst="rect">
            <a:avLst/>
          </a:prstGeom>
          <a:noFill/>
        </p:spPr>
        <p:txBody>
          <a:bodyPr wrap="none" rtlCol="0">
            <a:spAutoFit/>
          </a:bodyPr>
          <a:lstStyle/>
          <a:p>
            <a:r>
              <a:rPr lang="es-MX" dirty="0" smtClean="0"/>
              <a:t>Opción B</a:t>
            </a:r>
            <a:endParaRPr lang="es-MX" dirty="0"/>
          </a:p>
        </p:txBody>
      </p:sp>
      <p:pic>
        <p:nvPicPr>
          <p:cNvPr id="117" name="Imagen 116"/>
          <p:cNvPicPr>
            <a:picLocks noChangeAspect="1"/>
          </p:cNvPicPr>
          <p:nvPr/>
        </p:nvPicPr>
        <p:blipFill>
          <a:blip r:embed="rId13"/>
          <a:stretch>
            <a:fillRect/>
          </a:stretch>
        </p:blipFill>
        <p:spPr>
          <a:xfrm>
            <a:off x="7284936" y="2697878"/>
            <a:ext cx="150889" cy="231668"/>
          </a:xfrm>
          <a:prstGeom prst="rect">
            <a:avLst/>
          </a:prstGeom>
        </p:spPr>
      </p:pic>
      <p:pic>
        <p:nvPicPr>
          <p:cNvPr id="118" name="Imagen 117"/>
          <p:cNvPicPr>
            <a:picLocks noChangeAspect="1"/>
          </p:cNvPicPr>
          <p:nvPr/>
        </p:nvPicPr>
        <p:blipFill>
          <a:blip r:embed="rId13"/>
          <a:stretch>
            <a:fillRect/>
          </a:stretch>
        </p:blipFill>
        <p:spPr>
          <a:xfrm>
            <a:off x="7087557" y="2980941"/>
            <a:ext cx="150889" cy="231668"/>
          </a:xfrm>
          <a:prstGeom prst="rect">
            <a:avLst/>
          </a:prstGeom>
        </p:spPr>
      </p:pic>
      <p:pic>
        <p:nvPicPr>
          <p:cNvPr id="119" name="Imagen 118"/>
          <p:cNvPicPr>
            <a:picLocks noChangeAspect="1"/>
          </p:cNvPicPr>
          <p:nvPr/>
        </p:nvPicPr>
        <p:blipFill>
          <a:blip r:embed="rId13"/>
          <a:stretch>
            <a:fillRect/>
          </a:stretch>
        </p:blipFill>
        <p:spPr>
          <a:xfrm>
            <a:off x="6900815" y="3233898"/>
            <a:ext cx="150889" cy="231668"/>
          </a:xfrm>
          <a:prstGeom prst="rect">
            <a:avLst/>
          </a:prstGeom>
        </p:spPr>
      </p:pic>
      <p:pic>
        <p:nvPicPr>
          <p:cNvPr id="120" name="Imagen 119"/>
          <p:cNvPicPr>
            <a:picLocks noChangeAspect="1"/>
          </p:cNvPicPr>
          <p:nvPr/>
        </p:nvPicPr>
        <p:blipFill>
          <a:blip r:embed="rId13"/>
          <a:stretch>
            <a:fillRect/>
          </a:stretch>
        </p:blipFill>
        <p:spPr>
          <a:xfrm>
            <a:off x="6707979" y="3526678"/>
            <a:ext cx="150889" cy="231668"/>
          </a:xfrm>
          <a:prstGeom prst="rect">
            <a:avLst/>
          </a:prstGeom>
        </p:spPr>
      </p:pic>
      <p:pic>
        <p:nvPicPr>
          <p:cNvPr id="121" name="Imagen 120"/>
          <p:cNvPicPr>
            <a:picLocks noChangeAspect="1"/>
          </p:cNvPicPr>
          <p:nvPr/>
        </p:nvPicPr>
        <p:blipFill>
          <a:blip r:embed="rId13"/>
          <a:stretch>
            <a:fillRect/>
          </a:stretch>
        </p:blipFill>
        <p:spPr>
          <a:xfrm>
            <a:off x="6520821" y="3797617"/>
            <a:ext cx="150889" cy="231668"/>
          </a:xfrm>
          <a:prstGeom prst="rect">
            <a:avLst/>
          </a:prstGeom>
        </p:spPr>
      </p:pic>
      <p:pic>
        <p:nvPicPr>
          <p:cNvPr id="122" name="Imagen 121"/>
          <p:cNvPicPr>
            <a:picLocks noChangeAspect="1"/>
          </p:cNvPicPr>
          <p:nvPr/>
        </p:nvPicPr>
        <p:blipFill>
          <a:blip r:embed="rId13"/>
          <a:stretch>
            <a:fillRect/>
          </a:stretch>
        </p:blipFill>
        <p:spPr>
          <a:xfrm>
            <a:off x="6332177" y="4075166"/>
            <a:ext cx="150889" cy="231668"/>
          </a:xfrm>
          <a:prstGeom prst="rect">
            <a:avLst/>
          </a:prstGeom>
        </p:spPr>
      </p:pic>
      <p:pic>
        <p:nvPicPr>
          <p:cNvPr id="123" name="Imagen 122"/>
          <p:cNvPicPr>
            <a:picLocks noChangeAspect="1"/>
          </p:cNvPicPr>
          <p:nvPr/>
        </p:nvPicPr>
        <p:blipFill>
          <a:blip r:embed="rId13"/>
          <a:stretch>
            <a:fillRect/>
          </a:stretch>
        </p:blipFill>
        <p:spPr>
          <a:xfrm>
            <a:off x="6131062" y="4367764"/>
            <a:ext cx="150889" cy="231668"/>
          </a:xfrm>
          <a:prstGeom prst="rect">
            <a:avLst/>
          </a:prstGeom>
        </p:spPr>
      </p:pic>
      <p:pic>
        <p:nvPicPr>
          <p:cNvPr id="124" name="Imagen 123"/>
          <p:cNvPicPr>
            <a:picLocks noChangeAspect="1"/>
          </p:cNvPicPr>
          <p:nvPr/>
        </p:nvPicPr>
        <p:blipFill>
          <a:blip r:embed="rId13"/>
          <a:stretch>
            <a:fillRect/>
          </a:stretch>
        </p:blipFill>
        <p:spPr>
          <a:xfrm>
            <a:off x="5940119" y="4648204"/>
            <a:ext cx="150889" cy="231668"/>
          </a:xfrm>
          <a:prstGeom prst="rect">
            <a:avLst/>
          </a:prstGeom>
        </p:spPr>
      </p:pic>
      <p:pic>
        <p:nvPicPr>
          <p:cNvPr id="125" name="Imagen 124"/>
          <p:cNvPicPr>
            <a:picLocks noChangeAspect="1"/>
          </p:cNvPicPr>
          <p:nvPr/>
        </p:nvPicPr>
        <p:blipFill>
          <a:blip r:embed="rId13"/>
          <a:stretch>
            <a:fillRect/>
          </a:stretch>
        </p:blipFill>
        <p:spPr>
          <a:xfrm>
            <a:off x="5755735" y="4932044"/>
            <a:ext cx="150889" cy="231668"/>
          </a:xfrm>
          <a:prstGeom prst="rect">
            <a:avLst/>
          </a:prstGeom>
        </p:spPr>
      </p:pic>
      <p:pic>
        <p:nvPicPr>
          <p:cNvPr id="126" name="Imagen 125"/>
          <p:cNvPicPr>
            <a:picLocks noChangeAspect="1"/>
          </p:cNvPicPr>
          <p:nvPr/>
        </p:nvPicPr>
        <p:blipFill>
          <a:blip r:embed="rId13"/>
          <a:stretch>
            <a:fillRect/>
          </a:stretch>
        </p:blipFill>
        <p:spPr>
          <a:xfrm>
            <a:off x="5561844" y="5231699"/>
            <a:ext cx="150889" cy="231668"/>
          </a:xfrm>
          <a:prstGeom prst="rect">
            <a:avLst/>
          </a:prstGeom>
        </p:spPr>
      </p:pic>
      <p:pic>
        <p:nvPicPr>
          <p:cNvPr id="127" name="Imagen 126"/>
          <p:cNvPicPr>
            <a:picLocks noChangeAspect="1"/>
          </p:cNvPicPr>
          <p:nvPr/>
        </p:nvPicPr>
        <p:blipFill>
          <a:blip r:embed="rId13"/>
          <a:stretch>
            <a:fillRect/>
          </a:stretch>
        </p:blipFill>
        <p:spPr>
          <a:xfrm>
            <a:off x="5378580" y="5516915"/>
            <a:ext cx="150889" cy="231668"/>
          </a:xfrm>
          <a:prstGeom prst="rect">
            <a:avLst/>
          </a:prstGeom>
        </p:spPr>
      </p:pic>
      <p:pic>
        <p:nvPicPr>
          <p:cNvPr id="128" name="Imagen 127"/>
          <p:cNvPicPr>
            <a:picLocks noChangeAspect="1"/>
          </p:cNvPicPr>
          <p:nvPr/>
        </p:nvPicPr>
        <p:blipFill>
          <a:blip r:embed="rId13"/>
          <a:stretch>
            <a:fillRect/>
          </a:stretch>
        </p:blipFill>
        <p:spPr>
          <a:xfrm>
            <a:off x="5182355" y="5800320"/>
            <a:ext cx="150889" cy="231668"/>
          </a:xfrm>
          <a:prstGeom prst="rect">
            <a:avLst/>
          </a:prstGeom>
        </p:spPr>
      </p:pic>
      <p:pic>
        <p:nvPicPr>
          <p:cNvPr id="129" name="Imagen 128"/>
          <p:cNvPicPr>
            <a:picLocks noChangeAspect="1"/>
          </p:cNvPicPr>
          <p:nvPr/>
        </p:nvPicPr>
        <p:blipFill>
          <a:blip r:embed="rId13"/>
          <a:stretch>
            <a:fillRect/>
          </a:stretch>
        </p:blipFill>
        <p:spPr>
          <a:xfrm>
            <a:off x="4812024" y="6369022"/>
            <a:ext cx="150889" cy="231668"/>
          </a:xfrm>
          <a:prstGeom prst="rect">
            <a:avLst/>
          </a:prstGeom>
        </p:spPr>
      </p:pic>
      <p:pic>
        <p:nvPicPr>
          <p:cNvPr id="130" name="Imagen 129"/>
          <p:cNvPicPr>
            <a:picLocks noChangeAspect="1"/>
          </p:cNvPicPr>
          <p:nvPr/>
        </p:nvPicPr>
        <p:blipFill>
          <a:blip r:embed="rId13"/>
          <a:stretch>
            <a:fillRect/>
          </a:stretch>
        </p:blipFill>
        <p:spPr>
          <a:xfrm>
            <a:off x="5004339" y="6074615"/>
            <a:ext cx="150889" cy="231668"/>
          </a:xfrm>
          <a:prstGeom prst="rect">
            <a:avLst/>
          </a:prstGeom>
        </p:spPr>
      </p:pic>
      <p:pic>
        <p:nvPicPr>
          <p:cNvPr id="131" name="Imagen 130"/>
          <p:cNvPicPr>
            <a:picLocks noChangeAspect="1"/>
          </p:cNvPicPr>
          <p:nvPr/>
        </p:nvPicPr>
        <p:blipFill>
          <a:blip r:embed="rId13"/>
          <a:stretch>
            <a:fillRect/>
          </a:stretch>
        </p:blipFill>
        <p:spPr>
          <a:xfrm>
            <a:off x="8762073" y="466344"/>
            <a:ext cx="150889" cy="231668"/>
          </a:xfrm>
          <a:prstGeom prst="rect">
            <a:avLst/>
          </a:prstGeom>
        </p:spPr>
      </p:pic>
      <p:pic>
        <p:nvPicPr>
          <p:cNvPr id="132" name="Imagen 131"/>
          <p:cNvPicPr>
            <a:picLocks noChangeAspect="1"/>
          </p:cNvPicPr>
          <p:nvPr/>
        </p:nvPicPr>
        <p:blipFill>
          <a:blip r:embed="rId13"/>
          <a:stretch>
            <a:fillRect/>
          </a:stretch>
        </p:blipFill>
        <p:spPr>
          <a:xfrm>
            <a:off x="8945139" y="173681"/>
            <a:ext cx="150889" cy="231668"/>
          </a:xfrm>
          <a:prstGeom prst="rect">
            <a:avLst/>
          </a:prstGeom>
        </p:spPr>
      </p:pic>
      <p:pic>
        <p:nvPicPr>
          <p:cNvPr id="133" name="Imagen 132"/>
          <p:cNvPicPr>
            <a:picLocks noChangeAspect="1"/>
          </p:cNvPicPr>
          <p:nvPr/>
        </p:nvPicPr>
        <p:blipFill>
          <a:blip r:embed="rId13"/>
          <a:stretch>
            <a:fillRect/>
          </a:stretch>
        </p:blipFill>
        <p:spPr>
          <a:xfrm>
            <a:off x="8558765" y="761990"/>
            <a:ext cx="150889" cy="231668"/>
          </a:xfrm>
          <a:prstGeom prst="rect">
            <a:avLst/>
          </a:prstGeom>
        </p:spPr>
      </p:pic>
      <p:pic>
        <p:nvPicPr>
          <p:cNvPr id="134" name="Imagen 133"/>
          <p:cNvPicPr>
            <a:picLocks noChangeAspect="1"/>
          </p:cNvPicPr>
          <p:nvPr/>
        </p:nvPicPr>
        <p:blipFill>
          <a:blip r:embed="rId13"/>
          <a:stretch>
            <a:fillRect/>
          </a:stretch>
        </p:blipFill>
        <p:spPr>
          <a:xfrm>
            <a:off x="8390493" y="1030918"/>
            <a:ext cx="150889" cy="231668"/>
          </a:xfrm>
          <a:prstGeom prst="rect">
            <a:avLst/>
          </a:prstGeom>
        </p:spPr>
      </p:pic>
      <p:pic>
        <p:nvPicPr>
          <p:cNvPr id="135" name="Imagen 134"/>
          <p:cNvPicPr>
            <a:picLocks noChangeAspect="1"/>
          </p:cNvPicPr>
          <p:nvPr/>
        </p:nvPicPr>
        <p:blipFill>
          <a:blip r:embed="rId13"/>
          <a:stretch>
            <a:fillRect/>
          </a:stretch>
        </p:blipFill>
        <p:spPr>
          <a:xfrm>
            <a:off x="8197275" y="1321532"/>
            <a:ext cx="150889" cy="231668"/>
          </a:xfrm>
          <a:prstGeom prst="rect">
            <a:avLst/>
          </a:prstGeom>
        </p:spPr>
      </p:pic>
      <p:pic>
        <p:nvPicPr>
          <p:cNvPr id="136" name="Imagen 135"/>
          <p:cNvPicPr>
            <a:picLocks noChangeAspect="1"/>
          </p:cNvPicPr>
          <p:nvPr/>
        </p:nvPicPr>
        <p:blipFill>
          <a:blip r:embed="rId13"/>
          <a:stretch>
            <a:fillRect/>
          </a:stretch>
        </p:blipFill>
        <p:spPr>
          <a:xfrm>
            <a:off x="8024016" y="1614911"/>
            <a:ext cx="150889" cy="231668"/>
          </a:xfrm>
          <a:prstGeom prst="rect">
            <a:avLst/>
          </a:prstGeom>
        </p:spPr>
      </p:pic>
      <p:pic>
        <p:nvPicPr>
          <p:cNvPr id="137" name="Imagen 136"/>
          <p:cNvPicPr>
            <a:picLocks noChangeAspect="1"/>
          </p:cNvPicPr>
          <p:nvPr/>
        </p:nvPicPr>
        <p:blipFill>
          <a:blip r:embed="rId13"/>
          <a:stretch>
            <a:fillRect/>
          </a:stretch>
        </p:blipFill>
        <p:spPr>
          <a:xfrm>
            <a:off x="7842948" y="1878946"/>
            <a:ext cx="150889" cy="231668"/>
          </a:xfrm>
          <a:prstGeom prst="rect">
            <a:avLst/>
          </a:prstGeom>
        </p:spPr>
      </p:pic>
      <p:pic>
        <p:nvPicPr>
          <p:cNvPr id="138" name="Imagen 137"/>
          <p:cNvPicPr>
            <a:picLocks noChangeAspect="1"/>
          </p:cNvPicPr>
          <p:nvPr/>
        </p:nvPicPr>
        <p:blipFill>
          <a:blip r:embed="rId13"/>
          <a:stretch>
            <a:fillRect/>
          </a:stretch>
        </p:blipFill>
        <p:spPr>
          <a:xfrm>
            <a:off x="7655796" y="2145779"/>
            <a:ext cx="150889" cy="231668"/>
          </a:xfrm>
          <a:prstGeom prst="rect">
            <a:avLst/>
          </a:prstGeom>
        </p:spPr>
      </p:pic>
      <p:pic>
        <p:nvPicPr>
          <p:cNvPr id="139" name="Imagen 138"/>
          <p:cNvPicPr>
            <a:picLocks noChangeAspect="1"/>
          </p:cNvPicPr>
          <p:nvPr/>
        </p:nvPicPr>
        <p:blipFill>
          <a:blip r:embed="rId13"/>
          <a:stretch>
            <a:fillRect/>
          </a:stretch>
        </p:blipFill>
        <p:spPr>
          <a:xfrm>
            <a:off x="7487447" y="2421804"/>
            <a:ext cx="150889" cy="231668"/>
          </a:xfrm>
          <a:prstGeom prst="rect">
            <a:avLst/>
          </a:prstGeom>
        </p:spPr>
      </p:pic>
      <p:pic>
        <p:nvPicPr>
          <p:cNvPr id="140" name="Imagen 139"/>
          <p:cNvPicPr>
            <a:picLocks noChangeAspect="1"/>
          </p:cNvPicPr>
          <p:nvPr/>
        </p:nvPicPr>
        <p:blipFill>
          <a:blip r:embed="rId14"/>
          <a:stretch>
            <a:fillRect/>
          </a:stretch>
        </p:blipFill>
        <p:spPr>
          <a:xfrm rot="21128073">
            <a:off x="2043430" y="2076286"/>
            <a:ext cx="2752583" cy="3078747"/>
          </a:xfrm>
          <a:prstGeom prst="rect">
            <a:avLst/>
          </a:prstGeom>
        </p:spPr>
      </p:pic>
      <p:pic>
        <p:nvPicPr>
          <p:cNvPr id="141" name="Imagen 140"/>
          <p:cNvPicPr>
            <a:picLocks noChangeAspect="1"/>
          </p:cNvPicPr>
          <p:nvPr/>
        </p:nvPicPr>
        <p:blipFill>
          <a:blip r:embed="rId14"/>
          <a:stretch>
            <a:fillRect/>
          </a:stretch>
        </p:blipFill>
        <p:spPr>
          <a:xfrm rot="20766066">
            <a:off x="2646805" y="2426724"/>
            <a:ext cx="2338109" cy="2615161"/>
          </a:xfrm>
          <a:prstGeom prst="rect">
            <a:avLst/>
          </a:prstGeom>
        </p:spPr>
      </p:pic>
      <p:cxnSp>
        <p:nvCxnSpPr>
          <p:cNvPr id="143" name="Conector recto de flecha 142"/>
          <p:cNvCxnSpPr/>
          <p:nvPr/>
        </p:nvCxnSpPr>
        <p:spPr>
          <a:xfrm flipH="1" flipV="1">
            <a:off x="2258566" y="5516916"/>
            <a:ext cx="908846" cy="81397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pic>
        <p:nvPicPr>
          <p:cNvPr id="147" name="Imagen 146"/>
          <p:cNvPicPr>
            <a:picLocks noChangeAspect="1"/>
          </p:cNvPicPr>
          <p:nvPr/>
        </p:nvPicPr>
        <p:blipFill>
          <a:blip r:embed="rId15"/>
          <a:stretch>
            <a:fillRect/>
          </a:stretch>
        </p:blipFill>
        <p:spPr>
          <a:xfrm rot="1292931">
            <a:off x="2717791" y="5626637"/>
            <a:ext cx="584974" cy="543061"/>
          </a:xfrm>
          <a:prstGeom prst="rect">
            <a:avLst/>
          </a:prstGeom>
        </p:spPr>
      </p:pic>
      <p:pic>
        <p:nvPicPr>
          <p:cNvPr id="148" name="Imagen 147"/>
          <p:cNvPicPr>
            <a:picLocks noChangeAspect="1"/>
          </p:cNvPicPr>
          <p:nvPr/>
        </p:nvPicPr>
        <p:blipFill>
          <a:blip r:embed="rId15"/>
          <a:stretch>
            <a:fillRect/>
          </a:stretch>
        </p:blipFill>
        <p:spPr>
          <a:xfrm rot="8867881">
            <a:off x="2876114" y="5035479"/>
            <a:ext cx="422730" cy="392441"/>
          </a:xfrm>
          <a:prstGeom prst="rect">
            <a:avLst/>
          </a:prstGeom>
        </p:spPr>
      </p:pic>
    </p:spTree>
    <p:extLst>
      <p:ext uri="{BB962C8B-B14F-4D97-AF65-F5344CB8AC3E}">
        <p14:creationId xmlns:p14="http://schemas.microsoft.com/office/powerpoint/2010/main" val="252589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4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106" grpId="0"/>
      <p:bldP spid="114" grpId="0"/>
      <p:bldP spid="115"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27584" y="2780928"/>
            <a:ext cx="7560840" cy="1077218"/>
          </a:xfrm>
          <a:prstGeom prst="rect">
            <a:avLst/>
          </a:prstGeom>
        </p:spPr>
        <p:txBody>
          <a:bodyPr wrap="square">
            <a:spAutoFit/>
          </a:bodyPr>
          <a:lstStyle/>
          <a:p>
            <a:pPr algn="ctr"/>
            <a:r>
              <a:rPr lang="es-MX" sz="3200" dirty="0" smtClean="0">
                <a:solidFill>
                  <a:schemeClr val="accent1"/>
                </a:solidFill>
              </a:rPr>
              <a:t>Resultados y declaración de </a:t>
            </a:r>
          </a:p>
          <a:p>
            <a:pPr algn="ctr"/>
            <a:r>
              <a:rPr lang="es-MX" sz="3200" dirty="0" smtClean="0">
                <a:solidFill>
                  <a:schemeClr val="accent1"/>
                </a:solidFill>
              </a:rPr>
              <a:t>validez de la elección</a:t>
            </a:r>
            <a:endParaRPr lang="es-MX" sz="3200" dirty="0">
              <a:solidFill>
                <a:schemeClr val="accent1"/>
              </a:solidFill>
            </a:endParaRPr>
          </a:p>
        </p:txBody>
      </p:sp>
    </p:spTree>
    <p:extLst>
      <p:ext uri="{BB962C8B-B14F-4D97-AF65-F5344CB8AC3E}">
        <p14:creationId xmlns:p14="http://schemas.microsoft.com/office/powerpoint/2010/main" val="367663859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Inicio y final de la etapa</a:t>
            </a:r>
            <a:endParaRPr lang="es-MX" dirty="0"/>
          </a:p>
        </p:txBody>
      </p:sp>
      <p:sp>
        <p:nvSpPr>
          <p:cNvPr id="3" name="Marcador de contenido 2"/>
          <p:cNvSpPr>
            <a:spLocks noGrp="1"/>
          </p:cNvSpPr>
          <p:nvPr>
            <p:ph sz="quarter" idx="1"/>
          </p:nvPr>
        </p:nvSpPr>
        <p:spPr/>
        <p:txBody>
          <a:bodyPr>
            <a:normAutofit/>
          </a:bodyPr>
          <a:lstStyle/>
          <a:p>
            <a:pPr marL="0" indent="0" algn="just">
              <a:buNone/>
            </a:pPr>
            <a:r>
              <a:rPr lang="es-MX" dirty="0"/>
              <a:t> </a:t>
            </a:r>
          </a:p>
          <a:p>
            <a:pPr lvl="0" algn="just"/>
            <a:r>
              <a:rPr lang="es-MX" b="1" dirty="0" smtClean="0"/>
              <a:t>Resultados </a:t>
            </a:r>
            <a:r>
              <a:rPr lang="es-MX" b="1" dirty="0"/>
              <a:t>y declaraciones de validez de las elecciones: </a:t>
            </a:r>
            <a:r>
              <a:rPr lang="es-MX" dirty="0"/>
              <a:t>se inicia con la remisión de la documentación y expedientes electorales a los consejos distritales y concluye con los cómputos y declaraciones que realicen los consejos del instituto, o las resoluciones que, en su caso, emita en última instancia el Tribunal Electoral (art. 225.5. LEGIPE).</a:t>
            </a:r>
          </a:p>
          <a:p>
            <a:pPr algn="just"/>
            <a:endParaRPr lang="es-MX" dirty="0"/>
          </a:p>
        </p:txBody>
      </p:sp>
    </p:spTree>
    <p:extLst>
      <p:ext uri="{BB962C8B-B14F-4D97-AF65-F5344CB8AC3E}">
        <p14:creationId xmlns:p14="http://schemas.microsoft.com/office/powerpoint/2010/main" val="136951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Actos previos del proceso electoral</a:t>
            </a:r>
            <a:endParaRPr lang="es-MX" dirty="0"/>
          </a:p>
        </p:txBody>
      </p:sp>
      <p:sp>
        <p:nvSpPr>
          <p:cNvPr id="3" name="Marcador de contenido 2"/>
          <p:cNvSpPr>
            <a:spLocks noGrp="1"/>
          </p:cNvSpPr>
          <p:nvPr>
            <p:ph sz="quarter" idx="1"/>
          </p:nvPr>
        </p:nvSpPr>
        <p:spPr/>
        <p:txBody>
          <a:bodyPr/>
          <a:lstStyle/>
          <a:p>
            <a:pPr algn="just"/>
            <a:endParaRPr lang="es-MX" dirty="0" smtClean="0"/>
          </a:p>
          <a:p>
            <a:pPr algn="just"/>
            <a:endParaRPr lang="es-MX" dirty="0" smtClean="0"/>
          </a:p>
          <a:p>
            <a:pPr algn="just"/>
            <a:r>
              <a:rPr lang="es-MX" dirty="0" smtClean="0"/>
              <a:t>Son </a:t>
            </a:r>
            <a:r>
              <a:rPr lang="es-MX" dirty="0"/>
              <a:t>todas aquellas actividades que se realizan de modo previo al inicio del proceso </a:t>
            </a:r>
            <a:r>
              <a:rPr lang="es-MX" dirty="0" smtClean="0"/>
              <a:t>electoral y </a:t>
            </a:r>
            <a:r>
              <a:rPr lang="es-MX" dirty="0"/>
              <a:t>que tienen el impacto en el mismo, como la determinación territorial de las cinco circunscripciones plurinominales (art. 224.3. LEGIPE). </a:t>
            </a:r>
          </a:p>
          <a:p>
            <a:pPr marL="0" indent="0">
              <a:buNone/>
            </a:pPr>
            <a:endParaRPr lang="es-MX" dirty="0"/>
          </a:p>
          <a:p>
            <a:endParaRPr lang="es-MX" dirty="0"/>
          </a:p>
        </p:txBody>
      </p:sp>
    </p:spTree>
    <p:extLst>
      <p:ext uri="{BB962C8B-B14F-4D97-AF65-F5344CB8AC3E}">
        <p14:creationId xmlns:p14="http://schemas.microsoft.com/office/powerpoint/2010/main" val="137233952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2564903"/>
            <a:ext cx="7992888" cy="1077218"/>
          </a:xfrm>
          <a:prstGeom prst="rect">
            <a:avLst/>
          </a:prstGeom>
        </p:spPr>
        <p:txBody>
          <a:bodyPr wrap="square">
            <a:spAutoFit/>
          </a:bodyPr>
          <a:lstStyle/>
          <a:p>
            <a:pPr algn="ctr"/>
            <a:r>
              <a:rPr lang="es-MX" sz="3200" b="1" dirty="0">
                <a:solidFill>
                  <a:schemeClr val="accent1"/>
                </a:solidFill>
              </a:rPr>
              <a:t>Dictamen y declaraciones de validez de la elección y Presidente electo</a:t>
            </a:r>
            <a:endParaRPr lang="es-MX" sz="3200" dirty="0">
              <a:solidFill>
                <a:schemeClr val="accent1"/>
              </a:solidFill>
            </a:endParaRPr>
          </a:p>
        </p:txBody>
      </p:sp>
    </p:spTree>
    <p:extLst>
      <p:ext uri="{BB962C8B-B14F-4D97-AF65-F5344CB8AC3E}">
        <p14:creationId xmlns:p14="http://schemas.microsoft.com/office/powerpoint/2010/main" val="121396497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Inicio y fin de la etapa</a:t>
            </a:r>
            <a:endParaRPr lang="es-MX" dirty="0"/>
          </a:p>
        </p:txBody>
      </p:sp>
      <p:sp>
        <p:nvSpPr>
          <p:cNvPr id="3" name="Marcador de contenido 2"/>
          <p:cNvSpPr>
            <a:spLocks noGrp="1"/>
          </p:cNvSpPr>
          <p:nvPr>
            <p:ph sz="quarter" idx="1"/>
          </p:nvPr>
        </p:nvSpPr>
        <p:spPr/>
        <p:txBody>
          <a:bodyPr/>
          <a:lstStyle/>
          <a:p>
            <a:pPr algn="just"/>
            <a:endParaRPr lang="es-MX" b="1" dirty="0" smtClean="0"/>
          </a:p>
          <a:p>
            <a:pPr algn="just"/>
            <a:r>
              <a:rPr lang="es-MX" b="1" dirty="0" smtClean="0"/>
              <a:t>Dictamen </a:t>
            </a:r>
            <a:r>
              <a:rPr lang="es-MX" b="1" dirty="0"/>
              <a:t>y declaraciones de validez de la elección y Presidente electo: </a:t>
            </a:r>
            <a:r>
              <a:rPr lang="es-MX" dirty="0"/>
              <a:t>se inicia al resolverse el último de los medios de impugnación en contra de la elección de Presidente de la República o cuando se tenga constancia que no se presentó ninguno y concluye al aprobar la Sala Superior del TEPJF, el dictamen que contenga el cómputo final y las declaraciones de validez de la elección y de Presidente electo (art. 225.6. LEGIPE).</a:t>
            </a:r>
          </a:p>
          <a:p>
            <a:endParaRPr lang="es-MX" dirty="0"/>
          </a:p>
        </p:txBody>
      </p:sp>
    </p:spTree>
    <p:extLst>
      <p:ext uri="{BB962C8B-B14F-4D97-AF65-F5344CB8AC3E}">
        <p14:creationId xmlns:p14="http://schemas.microsoft.com/office/powerpoint/2010/main" val="20808640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Conclusiones</a:t>
            </a:r>
            <a:endParaRPr lang="es-MX" dirty="0"/>
          </a:p>
        </p:txBody>
      </p:sp>
      <p:sp>
        <p:nvSpPr>
          <p:cNvPr id="3" name="Marcador de contenido 2"/>
          <p:cNvSpPr>
            <a:spLocks noGrp="1"/>
          </p:cNvSpPr>
          <p:nvPr>
            <p:ph sz="quarter" idx="1"/>
          </p:nvPr>
        </p:nvSpPr>
        <p:spPr/>
        <p:txBody>
          <a:bodyPr>
            <a:normAutofit lnSpcReduction="10000"/>
          </a:bodyPr>
          <a:lstStyle/>
          <a:p>
            <a:pPr algn="just"/>
            <a:endParaRPr lang="es-MX" sz="2400" dirty="0" smtClean="0"/>
          </a:p>
          <a:p>
            <a:pPr algn="just"/>
            <a:r>
              <a:rPr lang="es-MX" sz="2400" dirty="0" smtClean="0"/>
              <a:t>El proceso electoral incluye una serie de actos y actividades complejos por parte de la autoridad electoral, los partidos políticos, las candidatas y candidatos y la ciudadanía.</a:t>
            </a:r>
          </a:p>
          <a:p>
            <a:pPr algn="just"/>
            <a:endParaRPr lang="es-MX" sz="2400" dirty="0" smtClean="0"/>
          </a:p>
          <a:p>
            <a:pPr algn="just"/>
            <a:r>
              <a:rPr lang="es-MX" sz="2400" dirty="0" smtClean="0"/>
              <a:t>Las actividades incluyen una temática extensísima que abarca desde la capacitación, la elaboración de materiales y documentación electoral, hasta el registro de candidaturas y la fiscalización de campañas político-electorales.</a:t>
            </a:r>
          </a:p>
          <a:p>
            <a:pPr algn="just"/>
            <a:endParaRPr lang="es-MX" sz="2400" dirty="0" smtClean="0"/>
          </a:p>
          <a:p>
            <a:pPr algn="just"/>
            <a:r>
              <a:rPr lang="es-MX" sz="2400" dirty="0" smtClean="0"/>
              <a:t>Todas las actividades están dirigidas a garantizar el voto, libre, secreto e informado de la ciudadanía.</a:t>
            </a:r>
            <a:endParaRPr lang="es-MX" sz="2400" dirty="0"/>
          </a:p>
        </p:txBody>
      </p:sp>
    </p:spTree>
    <p:extLst>
      <p:ext uri="{BB962C8B-B14F-4D97-AF65-F5344CB8AC3E}">
        <p14:creationId xmlns:p14="http://schemas.microsoft.com/office/powerpoint/2010/main" val="267575345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sz="quarter" idx="1"/>
          </p:nvPr>
        </p:nvSpPr>
        <p:spPr/>
        <p:txBody>
          <a:bodyPr/>
          <a:lstStyle/>
          <a:p>
            <a:endParaRPr lang="es-MX" dirty="0" smtClean="0"/>
          </a:p>
          <a:p>
            <a:endParaRPr lang="es-MX" dirty="0"/>
          </a:p>
          <a:p>
            <a:endParaRPr lang="es-MX" dirty="0" smtClean="0"/>
          </a:p>
          <a:p>
            <a:endParaRPr lang="es-MX" dirty="0"/>
          </a:p>
          <a:p>
            <a:pPr marL="0" indent="0" algn="ctr">
              <a:buNone/>
            </a:pPr>
            <a:r>
              <a:rPr lang="es-MX" sz="4800" dirty="0" smtClean="0"/>
              <a:t>¡Muchas gracias!</a:t>
            </a:r>
            <a:endParaRPr lang="es-MX" sz="4800" dirty="0"/>
          </a:p>
        </p:txBody>
      </p:sp>
    </p:spTree>
    <p:extLst>
      <p:ext uri="{BB962C8B-B14F-4D97-AF65-F5344CB8AC3E}">
        <p14:creationId xmlns:p14="http://schemas.microsoft.com/office/powerpoint/2010/main" val="100426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Homologación de calendarios electorales</a:t>
            </a:r>
            <a:endParaRPr lang="es-MX" dirty="0"/>
          </a:p>
        </p:txBody>
      </p:sp>
      <p:sp>
        <p:nvSpPr>
          <p:cNvPr id="3" name="Marcador de contenido 2"/>
          <p:cNvSpPr>
            <a:spLocks noGrp="1"/>
          </p:cNvSpPr>
          <p:nvPr>
            <p:ph sz="quarter" idx="1"/>
          </p:nvPr>
        </p:nvSpPr>
        <p:spPr/>
        <p:txBody>
          <a:bodyPr>
            <a:normAutofit fontScale="77500" lnSpcReduction="20000"/>
          </a:bodyPr>
          <a:lstStyle/>
          <a:p>
            <a:pPr algn="just"/>
            <a:r>
              <a:rPr lang="es-ES" dirty="0"/>
              <a:t>El INE aprobó recientemente un acuerdo para </a:t>
            </a:r>
            <a:r>
              <a:rPr lang="es-MX" dirty="0"/>
              <a:t>ejercer la </a:t>
            </a:r>
            <a:r>
              <a:rPr lang="es-MX" dirty="0">
                <a:solidFill>
                  <a:schemeClr val="accent1">
                    <a:lumMod val="75000"/>
                  </a:schemeClr>
                </a:solidFill>
              </a:rPr>
              <a:t>facultad de atracción,</a:t>
            </a:r>
            <a:r>
              <a:rPr lang="es-MX" dirty="0"/>
              <a:t> con el fin de </a:t>
            </a:r>
            <a:r>
              <a:rPr lang="es-MX" dirty="0">
                <a:solidFill>
                  <a:schemeClr val="accent1">
                    <a:lumMod val="75000"/>
                  </a:schemeClr>
                </a:solidFill>
              </a:rPr>
              <a:t>ajustar a una fecha única </a:t>
            </a:r>
            <a:r>
              <a:rPr lang="es-MX" dirty="0" smtClean="0">
                <a:solidFill>
                  <a:schemeClr val="accent1">
                    <a:lumMod val="75000"/>
                  </a:schemeClr>
                </a:solidFill>
              </a:rPr>
              <a:t>la</a:t>
            </a:r>
            <a:r>
              <a:rPr lang="es-MX" dirty="0" smtClean="0"/>
              <a:t> </a:t>
            </a:r>
            <a:r>
              <a:rPr lang="es-MX" dirty="0"/>
              <a:t>conclusión de las precampañas, el periodo para recabar apoyo ciudadano en el caso de los candidatos independientes y el registro de candidatos de los procesos electorales locales concurrentes con el proceso electoral federal 2018. </a:t>
            </a:r>
          </a:p>
          <a:p>
            <a:pPr algn="just"/>
            <a:endParaRPr lang="es-MX" dirty="0"/>
          </a:p>
          <a:p>
            <a:pPr algn="just"/>
            <a:r>
              <a:rPr lang="es-ES" dirty="0"/>
              <a:t>A fin de </a:t>
            </a:r>
            <a:r>
              <a:rPr lang="es-ES" dirty="0">
                <a:solidFill>
                  <a:schemeClr val="accent1">
                    <a:lumMod val="75000"/>
                  </a:schemeClr>
                </a:solidFill>
              </a:rPr>
              <a:t>lograr un sentido de unidad normativa y evitar la dispersión o la contradicción de normas </a:t>
            </a:r>
            <a:r>
              <a:rPr lang="es-ES" dirty="0"/>
              <a:t>en los diversos temas que involucra el proceso electoral federal y los locales.</a:t>
            </a:r>
            <a:endParaRPr lang="es-MX" dirty="0"/>
          </a:p>
          <a:p>
            <a:pPr lvl="0" algn="just"/>
            <a:endParaRPr lang="es-MX" dirty="0"/>
          </a:p>
          <a:p>
            <a:pPr lvl="0" algn="just"/>
            <a:r>
              <a:rPr lang="es-ES" dirty="0"/>
              <a:t>El INE se ha dado a la tarea de hacer un </a:t>
            </a:r>
            <a:r>
              <a:rPr lang="es-ES" dirty="0">
                <a:solidFill>
                  <a:schemeClr val="accent1">
                    <a:lumMod val="75000"/>
                  </a:schemeClr>
                </a:solidFill>
              </a:rPr>
              <a:t>análisis </a:t>
            </a:r>
            <a:r>
              <a:rPr lang="es-ES" dirty="0"/>
              <a:t>de las </a:t>
            </a:r>
            <a:r>
              <a:rPr lang="es-ES" dirty="0">
                <a:solidFill>
                  <a:schemeClr val="accent1">
                    <a:lumMod val="75000"/>
                  </a:schemeClr>
                </a:solidFill>
              </a:rPr>
              <a:t>diversas legislaciones </a:t>
            </a:r>
            <a:r>
              <a:rPr lang="es-ES" dirty="0"/>
              <a:t>locales, </a:t>
            </a:r>
            <a:r>
              <a:rPr lang="es-ES" dirty="0">
                <a:solidFill>
                  <a:schemeClr val="accent1">
                    <a:lumMod val="75000"/>
                  </a:schemeClr>
                </a:solidFill>
              </a:rPr>
              <a:t>detectando</a:t>
            </a:r>
            <a:r>
              <a:rPr lang="es-ES" dirty="0"/>
              <a:t> que la mayor parte de ellas </a:t>
            </a:r>
            <a:r>
              <a:rPr lang="es-ES" dirty="0">
                <a:solidFill>
                  <a:schemeClr val="accent1">
                    <a:lumMod val="75000"/>
                  </a:schemeClr>
                </a:solidFill>
              </a:rPr>
              <a:t>prevén la posibilidad de realizar ajustes a los plazos establecidos en tales ordenamientos</a:t>
            </a:r>
            <a:r>
              <a:rPr lang="es-ES" dirty="0"/>
              <a:t>.</a:t>
            </a:r>
          </a:p>
          <a:p>
            <a:pPr lvl="0"/>
            <a:endParaRPr lang="es-MX" dirty="0"/>
          </a:p>
          <a:p>
            <a:endParaRPr lang="es-MX" dirty="0"/>
          </a:p>
        </p:txBody>
      </p:sp>
    </p:spTree>
    <p:extLst>
      <p:ext uri="{BB962C8B-B14F-4D97-AF65-F5344CB8AC3E}">
        <p14:creationId xmlns:p14="http://schemas.microsoft.com/office/powerpoint/2010/main" val="957477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Efectos de la homologación de calendarios</a:t>
            </a:r>
            <a:endParaRPr lang="es-MX" dirty="0"/>
          </a:p>
        </p:txBody>
      </p:sp>
      <p:sp>
        <p:nvSpPr>
          <p:cNvPr id="3" name="Marcador de contenido 2"/>
          <p:cNvSpPr>
            <a:spLocks noGrp="1"/>
          </p:cNvSpPr>
          <p:nvPr>
            <p:ph sz="quarter" idx="1"/>
          </p:nvPr>
        </p:nvSpPr>
        <p:spPr/>
        <p:txBody>
          <a:bodyPr/>
          <a:lstStyle/>
          <a:p>
            <a:pPr algn="just"/>
            <a:r>
              <a:rPr lang="es-ES" sz="1600" dirty="0" smtClean="0"/>
              <a:t>Fijar </a:t>
            </a:r>
            <a:r>
              <a:rPr lang="es-ES" sz="1600" dirty="0"/>
              <a:t>una fecha única para la </a:t>
            </a:r>
            <a:r>
              <a:rPr lang="es-ES" sz="1600" dirty="0">
                <a:solidFill>
                  <a:schemeClr val="accent1">
                    <a:lumMod val="75000"/>
                  </a:schemeClr>
                </a:solidFill>
              </a:rPr>
              <a:t>conclusión de las precampañas, </a:t>
            </a:r>
            <a:r>
              <a:rPr lang="es-ES" sz="1600" dirty="0"/>
              <a:t>del periodo para recabar apoyo ciudadano y el registro de candidatos, </a:t>
            </a:r>
            <a:r>
              <a:rPr lang="es-ES" sz="1600" dirty="0" smtClean="0"/>
              <a:t>permite resolver con mayor </a:t>
            </a:r>
            <a:r>
              <a:rPr lang="es-ES" sz="1600" dirty="0"/>
              <a:t>diligencia, oportunidad y eficacia, las actividades que le corresponden en los comicios federales y locales</a:t>
            </a:r>
            <a:r>
              <a:rPr lang="es-ES" sz="1600" dirty="0" smtClean="0"/>
              <a:t>.</a:t>
            </a:r>
          </a:p>
          <a:p>
            <a:pPr marL="0" indent="0" algn="just">
              <a:buNone/>
            </a:pPr>
            <a:endParaRPr lang="es-ES" sz="1600" dirty="0" smtClean="0"/>
          </a:p>
          <a:p>
            <a:pPr algn="just"/>
            <a:r>
              <a:rPr lang="es-MX" sz="1600" dirty="0" smtClean="0"/>
              <a:t>La homologación de calendarios permite contar con una  </a:t>
            </a:r>
            <a:r>
              <a:rPr lang="es-MX" sz="1600" dirty="0">
                <a:solidFill>
                  <a:schemeClr val="accent1">
                    <a:lumMod val="75000"/>
                  </a:schemeClr>
                </a:solidFill>
              </a:rPr>
              <a:t>fecha única de revisión </a:t>
            </a:r>
            <a:r>
              <a:rPr lang="es-MX" sz="1600" dirty="0"/>
              <a:t>y </a:t>
            </a:r>
            <a:r>
              <a:rPr lang="es-MX" sz="1600" dirty="0" err="1"/>
              <a:t>dictaminación</a:t>
            </a:r>
            <a:r>
              <a:rPr lang="es-MX" sz="1600" dirty="0"/>
              <a:t> de ingresos y egresos tanto a nivel federal como local, de precampaña y campaña, sobre todo tomando en cuenta el enorme volumen de recursos que tendrá que fiscalizarse en 2018</a:t>
            </a:r>
            <a:r>
              <a:rPr lang="es-MX" sz="1600" dirty="0" smtClean="0"/>
              <a:t>.</a:t>
            </a:r>
          </a:p>
          <a:p>
            <a:pPr algn="just"/>
            <a:endParaRPr lang="es-MX" sz="1600" dirty="0"/>
          </a:p>
          <a:p>
            <a:pPr algn="just"/>
            <a:r>
              <a:rPr lang="es-ES_tradnl" sz="1600" dirty="0"/>
              <a:t>La homologación de plazos en los calendarios electorales federal y locales concurrentes contribuirá a mejorar la puesta en práctica de las actividades inherentes a la implementación del PREP, al facilitar y agilizar los procedimientos para su planeación y desarrollo; además de que, en caso de que se genere algún contratiempo, éste pueda ser solucionado con oportunidad y/o se mitigue su impacto directo o indirecto en las actividades que intervienen en el proceso.</a:t>
            </a:r>
            <a:endParaRPr lang="es-MX" sz="1600" dirty="0"/>
          </a:p>
          <a:p>
            <a:pPr algn="just"/>
            <a:endParaRPr lang="es-MX" sz="1600" dirty="0"/>
          </a:p>
          <a:p>
            <a:endParaRPr lang="es-MX" sz="1600" dirty="0"/>
          </a:p>
          <a:p>
            <a:endParaRPr lang="es-MX" dirty="0"/>
          </a:p>
        </p:txBody>
      </p:sp>
    </p:spTree>
    <p:extLst>
      <p:ext uri="{BB962C8B-B14F-4D97-AF65-F5344CB8AC3E}">
        <p14:creationId xmlns:p14="http://schemas.microsoft.com/office/powerpoint/2010/main" val="19505933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927</TotalTime>
  <Words>6574</Words>
  <Application>Microsoft Office PowerPoint</Application>
  <PresentationFormat>Presentación en pantalla (4:3)</PresentationFormat>
  <Paragraphs>727</Paragraphs>
  <Slides>73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73</vt:i4>
      </vt:variant>
    </vt:vector>
  </HeadingPairs>
  <TitlesOfParts>
    <vt:vector size="80" baseType="lpstr">
      <vt:lpstr>Arial</vt:lpstr>
      <vt:lpstr>Calibri</vt:lpstr>
      <vt:lpstr>Georgia</vt:lpstr>
      <vt:lpstr>Times New Roman</vt:lpstr>
      <vt:lpstr>Wingdings</vt:lpstr>
      <vt:lpstr>Wingdings 2</vt:lpstr>
      <vt:lpstr>Civil</vt:lpstr>
      <vt:lpstr>Proceso Electoral 2017-2018</vt:lpstr>
      <vt:lpstr>Presentación de PowerPoint</vt:lpstr>
      <vt:lpstr>Proceso electoral</vt:lpstr>
      <vt:lpstr>Presentación de PowerPoint</vt:lpstr>
      <vt:lpstr>Cargos a elegir 2017-2018</vt:lpstr>
      <vt:lpstr>Presentación de PowerPoint</vt:lpstr>
      <vt:lpstr>Actos previos del proceso electoral</vt:lpstr>
      <vt:lpstr>Homologación de calendarios electorales</vt:lpstr>
      <vt:lpstr>Efectos de la homologación de calendarios</vt:lpstr>
      <vt:lpstr>Efectos de la homologación de calendarios</vt:lpstr>
      <vt:lpstr>Presentación de PowerPoint</vt:lpstr>
      <vt:lpstr>Mapa electoral 2017-2018</vt:lpstr>
      <vt:lpstr>Calendario para el Proceso Electoral Federal 2017-2018</vt:lpstr>
      <vt:lpstr>Calendario para los procesos electorales locales 2017-2018</vt:lpstr>
      <vt:lpstr>Inicio de los Procesos Electorales Locales  2017-2018</vt:lpstr>
      <vt:lpstr>Calendario para el Proceso Electoral Local del Estado de Tabasco 2017-2018</vt:lpstr>
      <vt:lpstr>Presentación de PowerPoint</vt:lpstr>
      <vt:lpstr>Plazos para la actualización del Padrón Electoral y los cortes de la Lista Nominal de Electores en territorio nacional</vt:lpstr>
      <vt:lpstr>Presentación de PowerPoint</vt:lpstr>
      <vt:lpstr>Presentación de PowerPoint</vt:lpstr>
      <vt:lpstr>Preparación de la elección</vt:lpstr>
      <vt:lpstr>Preparación de la elección</vt:lpstr>
      <vt:lpstr>Acopio de apoyo ciudadano para obtención de una candidatura independiente</vt:lpstr>
      <vt:lpstr>Acopio de apoyo ciudadano para obtención de una candidatura independiente</vt:lpstr>
      <vt:lpstr>Acopio de apoyo ciudadano para obtención de una candidatura independiente</vt:lpstr>
      <vt:lpstr>Fechas de postulación a candidaturas independientes</vt:lpstr>
      <vt:lpstr>Precampaña y procesos internos</vt:lpstr>
      <vt:lpstr>Procesos internos de selección de candidaturas</vt:lpstr>
      <vt:lpstr>Registro de candidaturas</vt:lpstr>
      <vt:lpstr>Registro de candidaturas: reglas de género</vt:lpstr>
      <vt:lpstr>Registro de candidaturas: reglas de género</vt:lpstr>
      <vt:lpstr>Registro de candidaturas</vt:lpstr>
      <vt:lpstr>Campaña Electoral</vt:lpstr>
      <vt:lpstr>Presentación de PowerPoint</vt:lpstr>
      <vt:lpstr>     Concepto y finalidad de la propaganda político electoral</vt:lpstr>
      <vt:lpstr>Propaganda política y electoral: diferencias</vt:lpstr>
      <vt:lpstr>Propaganda política y electoral: similitudes</vt:lpstr>
      <vt:lpstr>Propaganda en precampaña</vt:lpstr>
      <vt:lpstr>Propaganda en campaña</vt:lpstr>
      <vt:lpstr>Propaganda en intercampaña</vt:lpstr>
      <vt:lpstr>Presentación de PowerPoint</vt:lpstr>
      <vt:lpstr>Definición de actos anticipados</vt:lpstr>
      <vt:lpstr>Características de los actos anticipados</vt:lpstr>
      <vt:lpstr>Finalidad de la prohibición de los actos anticipados de campaña, sujetos y temporalidad de su realización</vt:lpstr>
      <vt:lpstr>Presentación de PowerPoint</vt:lpstr>
      <vt:lpstr>El principio de neutralidad gubernamental</vt:lpstr>
      <vt:lpstr>El principio de neutralidad gubernamental</vt:lpstr>
      <vt:lpstr>Reglas del principio de neutralidad gubernamental</vt:lpstr>
      <vt:lpstr>Concepto y contenido de la propaganda gubernamental</vt:lpstr>
      <vt:lpstr>Finalidad de la propaganda gubernamental</vt:lpstr>
      <vt:lpstr>Presentación de PowerPoint</vt:lpstr>
      <vt:lpstr>Experiencia en la organización y coordinación  de procesos electorales anteriores</vt:lpstr>
      <vt:lpstr>Actividades de coordinación interinstitucional para el proceso electoral 2017-2018</vt:lpstr>
      <vt:lpstr>Coordinación INE-OPL</vt:lpstr>
      <vt:lpstr>Presentación de PowerPoint</vt:lpstr>
      <vt:lpstr>La fiscalización nacional de campaña</vt:lpstr>
      <vt:lpstr>Presentación de PowerPoint</vt:lpstr>
      <vt:lpstr>Entidades en las que podrán ejercer su derecho a voto </vt:lpstr>
      <vt:lpstr>Presentación de PowerPoint</vt:lpstr>
      <vt:lpstr>Inicio y fin de la  jornada electoral</vt:lpstr>
      <vt:lpstr>Presentación de PowerPoint</vt:lpstr>
      <vt:lpstr>Imperativos del proceso electoral 2017-2018 a la luz de las más recientes elecciones y las características de la casilla única </vt:lpstr>
      <vt:lpstr>El escrutinio y cómputo en la casilla  y la remisión de los paquetes a los consejos</vt:lpstr>
      <vt:lpstr>Medidas para la certeza en el traslado de los paquetes posteriormente a la Jornada Electoral </vt:lpstr>
      <vt:lpstr>Es necesario tener presente:</vt:lpstr>
      <vt:lpstr>Mecanismos de recolección</vt:lpstr>
      <vt:lpstr>Presentación de PowerPoint</vt:lpstr>
      <vt:lpstr>Presentación de PowerPoint</vt:lpstr>
      <vt:lpstr>Inicio y final de la etapa</vt:lpstr>
      <vt:lpstr>Presentación de PowerPoint</vt:lpstr>
      <vt:lpstr>Inicio y fin de la etapa</vt:lpstr>
      <vt:lpstr>Conclusiones</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Proceso Electoral 2017-2018</dc:title>
  <dc:creator>LAZO TRUJILLO MARIA LUISA</dc:creator>
  <cp:lastModifiedBy>Instituto Nacional Electoral</cp:lastModifiedBy>
  <cp:revision>254</cp:revision>
  <dcterms:created xsi:type="dcterms:W3CDTF">2017-09-18T16:20:32Z</dcterms:created>
  <dcterms:modified xsi:type="dcterms:W3CDTF">2017-10-05T17:06:02Z</dcterms:modified>
</cp:coreProperties>
</file>